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50"/>
  </p:notesMasterIdLst>
  <p:handoutMasterIdLst>
    <p:handoutMasterId r:id="rId51"/>
  </p:handoutMasterIdLst>
  <p:sldIdLst>
    <p:sldId id="307" r:id="rId5"/>
    <p:sldId id="308" r:id="rId6"/>
    <p:sldId id="258" r:id="rId7"/>
    <p:sldId id="259" r:id="rId8"/>
    <p:sldId id="263" r:id="rId9"/>
    <p:sldId id="309" r:id="rId10"/>
    <p:sldId id="310" r:id="rId11"/>
    <p:sldId id="268" r:id="rId12"/>
    <p:sldId id="270" r:id="rId13"/>
    <p:sldId id="271" r:id="rId14"/>
    <p:sldId id="272" r:id="rId15"/>
    <p:sldId id="273" r:id="rId16"/>
    <p:sldId id="274" r:id="rId17"/>
    <p:sldId id="275" r:id="rId18"/>
    <p:sldId id="276" r:id="rId19"/>
    <p:sldId id="277" r:id="rId20"/>
    <p:sldId id="311" r:id="rId21"/>
    <p:sldId id="312" r:id="rId22"/>
    <p:sldId id="313" r:id="rId23"/>
    <p:sldId id="314" r:id="rId24"/>
    <p:sldId id="282" r:id="rId25"/>
    <p:sldId id="283"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6" r:id="rId48"/>
    <p:sldId id="284" r:id="rId4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85" d="100"/>
          <a:sy n="85" d="100"/>
        </p:scale>
        <p:origin x="974" y="77"/>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2/24/2022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2/24/2022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A0162D-451E-45DB-B6EC-D0F0DC791EB5}" type="datetime1">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70107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C08140-5685-4D1C-A51E-D15C8596A7A9}" type="datetime1">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9379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011A8A-EA0F-4416-A163-F48AEB1BB006}" type="datetime1">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584847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EF6441-53FD-426D-B4DD-C5B67ED17438}" type="datetime1">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1250260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91D2CA-FC5B-4376-8463-6727FE88416C}" type="datetime1">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49833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6CCF5A3-3DE0-40CC-B24C-2A5F18DC1D70}" type="datetime1">
              <a:rPr lang="en-US" smtClean="0"/>
              <a:t>2/24/2022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675328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0F79C6-8708-40DB-A310-1E786CFBA95C}" type="datetime1">
              <a:rPr lang="en-US" smtClean="0"/>
              <a:t>2/24/2022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96724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FB97B7-09E5-4719-BAFF-3755EFF4A3CD}" type="datetime1">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9622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EC8F9-DBA9-4E5C-AB1B-3A3741661DE1}" type="datetime1">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396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8301" y="0"/>
            <a:ext cx="6102032"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3831" y="3074530"/>
            <a:ext cx="4420704" cy="2588637"/>
          </a:xfrm>
        </p:spPr>
        <p:txBody>
          <a:bodyPr lIns="0">
            <a:normAutofit/>
          </a:bodyPr>
          <a:lstStyle>
            <a:lvl1pPr marL="179946" indent="-179946">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3831" y="1032746"/>
            <a:ext cx="5054766" cy="782638"/>
          </a:xfrm>
        </p:spPr>
        <p:txBody>
          <a:bodyPr>
            <a:normAutofit/>
          </a:bodyPr>
          <a:lstStyle>
            <a:lvl1pPr algn="l">
              <a:defRPr sz="3999"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3831" y="2225393"/>
            <a:ext cx="4420704" cy="749047"/>
          </a:xfrm>
        </p:spPr>
        <p:txBody>
          <a:bodyPr>
            <a:normAutofit/>
          </a:bodyPr>
          <a:lstStyle>
            <a:lvl1pPr marL="0" indent="0" algn="l">
              <a:buNone/>
              <a:defRPr sz="2199">
                <a:solidFill>
                  <a:schemeClr val="tx2"/>
                </a:solidFill>
              </a:defRPr>
            </a:lvl1pPr>
            <a:lvl2pPr>
              <a:defRPr sz="1799"/>
            </a:lvl2pPr>
            <a:lvl3pPr>
              <a:defRPr sz="1799"/>
            </a:lvl3pPr>
            <a:lvl4pPr>
              <a:defRPr sz="1799"/>
            </a:lvl4pPr>
            <a:lvl5pPr>
              <a:defRPr sz="1799"/>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89689" y="6103003"/>
            <a:ext cx="910563"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sz="1799"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1" y="1947672"/>
            <a:ext cx="5272627"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sz="1799" dirty="0"/>
          </a:p>
        </p:txBody>
      </p:sp>
    </p:spTree>
    <p:extLst>
      <p:ext uri="{BB962C8B-B14F-4D97-AF65-F5344CB8AC3E}">
        <p14:creationId xmlns:p14="http://schemas.microsoft.com/office/powerpoint/2010/main" val="3505276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7281"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79414" y="3090573"/>
            <a:ext cx="4420705" cy="2588637"/>
          </a:xfrm>
        </p:spPr>
        <p:txBody>
          <a:bodyPr lIns="0">
            <a:normAutofit/>
          </a:bodyPr>
          <a:lstStyle>
            <a:lvl1pPr marL="179946" indent="-179946">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79415" y="1046140"/>
            <a:ext cx="5054766" cy="782638"/>
          </a:xfrm>
        </p:spPr>
        <p:txBody>
          <a:bodyPr>
            <a:normAutofit/>
          </a:bodyPr>
          <a:lstStyle>
            <a:lvl1pPr algn="l">
              <a:defRPr sz="3999"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79414" y="2241516"/>
            <a:ext cx="4420704" cy="749047"/>
          </a:xfrm>
        </p:spPr>
        <p:txBody>
          <a:bodyPr>
            <a:normAutofit/>
          </a:bodyPr>
          <a:lstStyle>
            <a:lvl1pPr marL="0" indent="0" algn="l">
              <a:buNone/>
              <a:defRPr sz="2199">
                <a:solidFill>
                  <a:schemeClr val="tx2"/>
                </a:solidFill>
              </a:defRPr>
            </a:lvl1pPr>
            <a:lvl2pPr>
              <a:defRPr sz="1799"/>
            </a:lvl2pPr>
            <a:lvl3pPr>
              <a:defRPr sz="1799"/>
            </a:lvl3pPr>
            <a:lvl4pPr>
              <a:defRPr sz="1799"/>
            </a:lvl4pPr>
            <a:lvl5pPr>
              <a:defRPr sz="1799"/>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79102" y="1947672"/>
            <a:ext cx="5218641"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sz="1799"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89689" y="6103003"/>
            <a:ext cx="910563"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sz="1799" dirty="0"/>
          </a:p>
        </p:txBody>
      </p:sp>
    </p:spTree>
    <p:extLst>
      <p:ext uri="{BB962C8B-B14F-4D97-AF65-F5344CB8AC3E}">
        <p14:creationId xmlns:p14="http://schemas.microsoft.com/office/powerpoint/2010/main" val="2702117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93F2A96-4E47-430E-BBC6-65B60EC1438B}" type="datetime1">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202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698" y="0"/>
            <a:ext cx="12158352"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3830" y="1033272"/>
            <a:ext cx="10512260" cy="782638"/>
          </a:xfrm>
        </p:spPr>
        <p:txBody>
          <a:bodyPr>
            <a:normAutofit/>
          </a:bodyPr>
          <a:lstStyle>
            <a:lvl1pPr algn="l">
              <a:defRPr sz="3999"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3830" y="1880795"/>
            <a:ext cx="10515859" cy="782639"/>
          </a:xfrm>
        </p:spPr>
        <p:txBody>
          <a:bodyPr>
            <a:normAutofit/>
          </a:bodyPr>
          <a:lstStyle>
            <a:lvl1pPr marL="0" indent="0" algn="l">
              <a:buNone/>
              <a:defRPr sz="2199">
                <a:solidFill>
                  <a:schemeClr val="tx2"/>
                </a:solidFill>
              </a:defRPr>
            </a:lvl1pPr>
            <a:lvl2pPr>
              <a:defRPr sz="1799"/>
            </a:lvl2pPr>
            <a:lvl3pPr>
              <a:defRPr sz="1799"/>
            </a:lvl3pPr>
            <a:lvl4pPr>
              <a:defRPr sz="1799"/>
            </a:lvl4pPr>
            <a:lvl5pPr>
              <a:defRPr sz="1799"/>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89689" y="6103003"/>
            <a:ext cx="910563"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sz="1799"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461" y="3002507"/>
            <a:ext cx="184683" cy="369332"/>
          </a:xfrm>
          <a:prstGeom prst="rect">
            <a:avLst/>
          </a:prstGeom>
          <a:noFill/>
        </p:spPr>
        <p:txBody>
          <a:bodyPr wrap="none" rtlCol="0">
            <a:spAutoFit/>
          </a:bodyPr>
          <a:lstStyle/>
          <a:p>
            <a:endParaRPr lang="en-US" sz="1799" dirty="0"/>
          </a:p>
        </p:txBody>
      </p:sp>
    </p:spTree>
    <p:extLst>
      <p:ext uri="{BB962C8B-B14F-4D97-AF65-F5344CB8AC3E}">
        <p14:creationId xmlns:p14="http://schemas.microsoft.com/office/powerpoint/2010/main" val="1363629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09DDF-0D66-4CA8-899C-82FF60573473}" type="datetime1">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0276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F1BFF6-5026-456C-AA11-0F62228B2276}" type="datetime1">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7531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753F12-29D9-4707-B992-E80E361DCBED}" type="datetime1">
              <a:rPr lang="en-US" smtClean="0"/>
              <a:t>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098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57A6F52-2CB6-4207-B3C0-5D7D112128A7}" type="datetime1">
              <a:rPr lang="en-US" smtClean="0"/>
              <a:t>2/24/2022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49026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33C7D41-B0B1-41D5-996A-9DA88DA498B7}" type="datetime1">
              <a:rPr lang="en-US" smtClean="0"/>
              <a:t>2/24/2022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91811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1C73512-FAB1-467E-90A7-125A3AD1955D}" type="datetime1">
              <a:rPr lang="en-US" smtClean="0"/>
              <a:t>2/24/2022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2013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4939C8-C669-4A24-8199-38DEA9CC11B5}" type="datetime1">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54320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6000">
              <a:schemeClr val="accent6">
                <a:lumMod val="67000"/>
              </a:schemeClr>
            </a:gs>
            <a:gs pos="32000">
              <a:schemeClr val="accent6">
                <a:lumMod val="97000"/>
                <a:lumOff val="3000"/>
              </a:schemeClr>
            </a:gs>
            <a:gs pos="0">
              <a:schemeClr val="accent6">
                <a:lumMod val="60000"/>
                <a:lumOff val="4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1C74C4B-4D01-4627-9973-5EABAE44F6B4}" type="datetime1">
              <a:rPr lang="en-US" smtClean="0"/>
              <a:t>2/24/2022</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285614911"/>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7" r:id="rId18"/>
    <p:sldLayoutId id="2147483788" r:id="rId19"/>
    <p:sldLayoutId id="214748378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hyperlink" Target="https://maestrousero.blogspot.com/2017/03/thank-you-all.html?m=0" TargetMode="External"/><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469" y="-1600199"/>
            <a:ext cx="10940155" cy="3841376"/>
          </a:xfrm>
        </p:spPr>
        <p:txBody>
          <a:bodyPr/>
          <a:lstStyle/>
          <a:p>
            <a:pPr algn="ctr"/>
            <a:r>
              <a:rPr lang="en-US" sz="5400" i="1" dirty="0">
                <a:effectLst>
                  <a:outerShdw blurRad="38100" dist="38100" dir="2700000" algn="tl">
                    <a:srgbClr val="000000">
                      <a:alpha val="43137"/>
                    </a:srgbClr>
                  </a:outerShdw>
                </a:effectLst>
              </a:rPr>
              <a:t>CAR PRICE PREDICTION PRESENTATION</a:t>
            </a:r>
          </a:p>
        </p:txBody>
      </p:sp>
      <p:sp>
        <p:nvSpPr>
          <p:cNvPr id="3" name="Subtitle 2"/>
          <p:cNvSpPr>
            <a:spLocks noGrp="1"/>
          </p:cNvSpPr>
          <p:nvPr>
            <p:ph type="subTitle" idx="1"/>
          </p:nvPr>
        </p:nvSpPr>
        <p:spPr>
          <a:xfrm>
            <a:off x="116541" y="5719482"/>
            <a:ext cx="9365074" cy="1021977"/>
          </a:xfrm>
        </p:spPr>
        <p:txBody>
          <a:bodyPr/>
          <a:lstStyle/>
          <a:p>
            <a:r>
              <a:rPr lang="en-US" b="1" dirty="0">
                <a:solidFill>
                  <a:schemeClr val="tx1"/>
                </a:solidFill>
                <a:effectLst>
                  <a:outerShdw blurRad="38100" dist="38100" dir="2700000" algn="tl">
                    <a:srgbClr val="000000">
                      <a:alpha val="43137"/>
                    </a:srgbClr>
                  </a:outerShdw>
                </a:effectLst>
              </a:rPr>
              <a:t>Prepared by Sonali Daga</a:t>
            </a:r>
          </a:p>
        </p:txBody>
      </p:sp>
      <p:pic>
        <p:nvPicPr>
          <p:cNvPr id="12" name="Picture 11">
            <a:extLst>
              <a:ext uri="{FF2B5EF4-FFF2-40B4-BE49-F238E27FC236}">
                <a16:creationId xmlns:a16="http://schemas.microsoft.com/office/drawing/2014/main" id="{E422EE09-FEDC-40A7-93A5-00D48C439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219" y="-1832338"/>
            <a:ext cx="10284321" cy="6856214"/>
          </a:xfrm>
          <a:prstGeom prst="rect">
            <a:avLst/>
          </a:prstGeom>
        </p:spPr>
      </p:pic>
      <p:sp>
        <p:nvSpPr>
          <p:cNvPr id="4" name="Slide Number Placeholder 3">
            <a:extLst>
              <a:ext uri="{FF2B5EF4-FFF2-40B4-BE49-F238E27FC236}">
                <a16:creationId xmlns:a16="http://schemas.microsoft.com/office/drawing/2014/main" id="{374C5025-14C5-4BC8-8255-ADF36B218767}"/>
              </a:ext>
            </a:extLst>
          </p:cNvPr>
          <p:cNvSpPr>
            <a:spLocks noGrp="1"/>
          </p:cNvSpPr>
          <p:nvPr>
            <p:ph type="sldNum" sz="quarter" idx="12"/>
          </p:nvPr>
        </p:nvSpPr>
        <p:spPr/>
        <p:txBody>
          <a:bodyPr/>
          <a:lstStyle/>
          <a:p>
            <a:fld id="{DF28FB93-0A08-4E7D-8E63-9EFA29F1E093}" type="slidenum">
              <a:rPr lang="en-US" smtClean="0"/>
              <a:pPr/>
              <a:t>1</a:t>
            </a:fld>
            <a:endParaRPr lang="en-US"/>
          </a:p>
        </p:txBody>
      </p:sp>
      <p:pic>
        <p:nvPicPr>
          <p:cNvPr id="8" name="Picture 7">
            <a:extLst>
              <a:ext uri="{FF2B5EF4-FFF2-40B4-BE49-F238E27FC236}">
                <a16:creationId xmlns:a16="http://schemas.microsoft.com/office/drawing/2014/main" id="{6C4118F5-8129-4E73-B1FA-2CE43E927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251" y="2049005"/>
            <a:ext cx="8218070" cy="4651738"/>
          </a:xfrm>
          <a:prstGeom prst="rect">
            <a:avLst/>
          </a:prstGeom>
        </p:spPr>
      </p:pic>
    </p:spTree>
    <p:extLst>
      <p:ext uri="{BB962C8B-B14F-4D97-AF65-F5344CB8AC3E}">
        <p14:creationId xmlns:p14="http://schemas.microsoft.com/office/powerpoint/2010/main" val="242175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10</a:t>
            </a:fld>
            <a:endParaRPr lang="ru-RU" dirty="0"/>
          </a:p>
        </p:txBody>
      </p:sp>
      <p:pic>
        <p:nvPicPr>
          <p:cNvPr id="4" name="Picture 3">
            <a:extLst>
              <a:ext uri="{FF2B5EF4-FFF2-40B4-BE49-F238E27FC236}">
                <a16:creationId xmlns:a16="http://schemas.microsoft.com/office/drawing/2014/main" id="{4BB4EE2D-1519-4246-B88D-6562F57AD824}"/>
              </a:ext>
            </a:extLst>
          </p:cNvPr>
          <p:cNvPicPr>
            <a:picLocks noChangeAspect="1"/>
          </p:cNvPicPr>
          <p:nvPr/>
        </p:nvPicPr>
        <p:blipFill>
          <a:blip r:embed="rId2"/>
          <a:stretch>
            <a:fillRect/>
          </a:stretch>
        </p:blipFill>
        <p:spPr>
          <a:xfrm>
            <a:off x="760412" y="1219200"/>
            <a:ext cx="8971465" cy="4123827"/>
          </a:xfrm>
          <a:prstGeom prst="rect">
            <a:avLst/>
          </a:prstGeom>
        </p:spPr>
      </p:pic>
    </p:spTree>
    <p:extLst>
      <p:ext uri="{BB962C8B-B14F-4D97-AF65-F5344CB8AC3E}">
        <p14:creationId xmlns:p14="http://schemas.microsoft.com/office/powerpoint/2010/main" val="148653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11</a:t>
            </a:fld>
            <a:endParaRPr lang="ru-RU" dirty="0"/>
          </a:p>
        </p:txBody>
      </p:sp>
      <p:sp>
        <p:nvSpPr>
          <p:cNvPr id="3" name="Rectangle 2">
            <a:extLst>
              <a:ext uri="{FF2B5EF4-FFF2-40B4-BE49-F238E27FC236}">
                <a16:creationId xmlns:a16="http://schemas.microsoft.com/office/drawing/2014/main" id="{36DBF9E5-5550-429F-8F79-66523F566B2D}"/>
              </a:ext>
            </a:extLst>
          </p:cNvPr>
          <p:cNvSpPr/>
          <p:nvPr/>
        </p:nvSpPr>
        <p:spPr>
          <a:xfrm>
            <a:off x="30473" y="893"/>
            <a:ext cx="12127879" cy="6326751"/>
          </a:xfrm>
          <a:prstGeom prst="rect">
            <a:avLst/>
          </a:prstGeom>
        </p:spPr>
        <p:txBody>
          <a:bodyPr wrap="square">
            <a:spAutoFit/>
          </a:bodyPr>
          <a:lstStyle/>
          <a:p>
            <a:pPr>
              <a:lnSpc>
                <a:spcPct val="107000"/>
              </a:lnSpc>
              <a:spcAft>
                <a:spcPts val="800"/>
              </a:spcAft>
              <a:tabLst>
                <a:tab pos="3420354" algn="l"/>
              </a:tabLst>
            </a:pPr>
            <a:endParaRPr lang="en-IN"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r>
              <a:rPr lang="en-IN" sz="1799" dirty="0">
                <a:solidFill>
                  <a:schemeClr val="bg1"/>
                </a:solidFill>
                <a:latin typeface="Arial" panose="020B0604020202020204" pitchFamily="34" charset="0"/>
                <a:ea typeface="Calibri" panose="020F0502020204030204" pitchFamily="34" charset="0"/>
                <a:cs typeface="Times New Roman" panose="02020603050405020304" pitchFamily="18" charset="0"/>
              </a:rPr>
              <a:t>Firstly, we will start by importing required libraries and databases.</a:t>
            </a: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IN"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IN"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D94A21C-B8A1-4E2E-B2A3-22A37A38109C}"/>
              </a:ext>
            </a:extLst>
          </p:cNvPr>
          <p:cNvPicPr>
            <a:picLocks noChangeAspect="1"/>
          </p:cNvPicPr>
          <p:nvPr/>
        </p:nvPicPr>
        <p:blipFill>
          <a:blip r:embed="rId2"/>
          <a:stretch>
            <a:fillRect/>
          </a:stretch>
        </p:blipFill>
        <p:spPr>
          <a:xfrm>
            <a:off x="229571" y="1083645"/>
            <a:ext cx="9737456" cy="4690711"/>
          </a:xfrm>
          <a:prstGeom prst="rect">
            <a:avLst/>
          </a:prstGeom>
        </p:spPr>
      </p:pic>
    </p:spTree>
    <p:extLst>
      <p:ext uri="{BB962C8B-B14F-4D97-AF65-F5344CB8AC3E}">
        <p14:creationId xmlns:p14="http://schemas.microsoft.com/office/powerpoint/2010/main" val="244706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12</a:t>
            </a:fld>
            <a:endParaRPr lang="ru-RU" dirty="0"/>
          </a:p>
        </p:txBody>
      </p:sp>
      <p:sp>
        <p:nvSpPr>
          <p:cNvPr id="3" name="TextBox 2">
            <a:extLst>
              <a:ext uri="{FF2B5EF4-FFF2-40B4-BE49-F238E27FC236}">
                <a16:creationId xmlns:a16="http://schemas.microsoft.com/office/drawing/2014/main" id="{289A4F3A-898F-4AB3-AB37-8387E2A6CC6E}"/>
              </a:ext>
            </a:extLst>
          </p:cNvPr>
          <p:cNvSpPr txBox="1"/>
          <p:nvPr/>
        </p:nvSpPr>
        <p:spPr>
          <a:xfrm>
            <a:off x="230759" y="311530"/>
            <a:ext cx="12026110" cy="646163"/>
          </a:xfrm>
          <a:prstGeom prst="rect">
            <a:avLst/>
          </a:prstGeom>
          <a:noFill/>
        </p:spPr>
        <p:txBody>
          <a:bodyPr wrap="square" rtlCol="0">
            <a:spAutoFit/>
          </a:bodyPr>
          <a:lstStyle/>
          <a:p>
            <a:r>
              <a:rPr lang="en-US" sz="1799" dirty="0">
                <a:solidFill>
                  <a:schemeClr val="bg1"/>
                </a:solidFill>
              </a:rPr>
              <a:t>Now Load the datasets carprice.csv file.</a:t>
            </a:r>
          </a:p>
          <a:p>
            <a:endParaRPr lang="en-IN" sz="1799" dirty="0">
              <a:solidFill>
                <a:schemeClr val="bg1"/>
              </a:solidFill>
            </a:endParaRPr>
          </a:p>
        </p:txBody>
      </p:sp>
      <p:pic>
        <p:nvPicPr>
          <p:cNvPr id="5" name="Picture 4">
            <a:extLst>
              <a:ext uri="{FF2B5EF4-FFF2-40B4-BE49-F238E27FC236}">
                <a16:creationId xmlns:a16="http://schemas.microsoft.com/office/drawing/2014/main" id="{8A57464F-E4A8-4364-ADBC-392FE3FC5528}"/>
              </a:ext>
            </a:extLst>
          </p:cNvPr>
          <p:cNvPicPr>
            <a:picLocks noChangeAspect="1"/>
          </p:cNvPicPr>
          <p:nvPr/>
        </p:nvPicPr>
        <p:blipFill>
          <a:blip r:embed="rId2"/>
          <a:stretch>
            <a:fillRect/>
          </a:stretch>
        </p:blipFill>
        <p:spPr>
          <a:xfrm>
            <a:off x="230758" y="728709"/>
            <a:ext cx="9780992" cy="4104779"/>
          </a:xfrm>
          <a:prstGeom prst="rect">
            <a:avLst/>
          </a:prstGeom>
        </p:spPr>
      </p:pic>
      <p:pic>
        <p:nvPicPr>
          <p:cNvPr id="7" name="Picture 6">
            <a:extLst>
              <a:ext uri="{FF2B5EF4-FFF2-40B4-BE49-F238E27FC236}">
                <a16:creationId xmlns:a16="http://schemas.microsoft.com/office/drawing/2014/main" id="{6CEF289B-150A-4201-8B80-71B0A8866438}"/>
              </a:ext>
            </a:extLst>
          </p:cNvPr>
          <p:cNvPicPr>
            <a:picLocks noChangeAspect="1"/>
          </p:cNvPicPr>
          <p:nvPr/>
        </p:nvPicPr>
        <p:blipFill>
          <a:blip r:embed="rId3"/>
          <a:stretch>
            <a:fillRect/>
          </a:stretch>
        </p:blipFill>
        <p:spPr>
          <a:xfrm>
            <a:off x="230759" y="4974687"/>
            <a:ext cx="9800040" cy="1209529"/>
          </a:xfrm>
          <a:prstGeom prst="rect">
            <a:avLst/>
          </a:prstGeom>
        </p:spPr>
      </p:pic>
    </p:spTree>
    <p:extLst>
      <p:ext uri="{BB962C8B-B14F-4D97-AF65-F5344CB8AC3E}">
        <p14:creationId xmlns:p14="http://schemas.microsoft.com/office/powerpoint/2010/main" val="2548574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13</a:t>
            </a:fld>
            <a:endParaRPr lang="ru-RU" dirty="0"/>
          </a:p>
        </p:txBody>
      </p:sp>
      <p:sp>
        <p:nvSpPr>
          <p:cNvPr id="4" name="TextBox 3">
            <a:extLst>
              <a:ext uri="{FF2B5EF4-FFF2-40B4-BE49-F238E27FC236}">
                <a16:creationId xmlns:a16="http://schemas.microsoft.com/office/drawing/2014/main" id="{C2D4356A-9713-49BD-B266-8F6DC08E6598}"/>
              </a:ext>
            </a:extLst>
          </p:cNvPr>
          <p:cNvSpPr txBox="1"/>
          <p:nvPr/>
        </p:nvSpPr>
        <p:spPr>
          <a:xfrm>
            <a:off x="177506" y="276029"/>
            <a:ext cx="11564592" cy="4800064"/>
          </a:xfrm>
          <a:prstGeom prst="rect">
            <a:avLst/>
          </a:prstGeom>
          <a:noFill/>
        </p:spPr>
        <p:txBody>
          <a:bodyPr wrap="square" rtlCol="0">
            <a:spAutoFit/>
          </a:bodyPr>
          <a:lstStyle/>
          <a:p>
            <a:pPr marL="285664" indent="-285664">
              <a:buFont typeface="Wingdings" panose="05000000000000000000" pitchFamily="2" charset="2"/>
              <a:buChar char="§"/>
            </a:pPr>
            <a:r>
              <a:rPr lang="en-IN" sz="1799" dirty="0">
                <a:solidFill>
                  <a:schemeClr val="bg1"/>
                </a:solidFill>
              </a:rPr>
              <a:t>Above is the list of all columns in our datasets.</a:t>
            </a:r>
          </a:p>
          <a:p>
            <a:pPr marL="285664" indent="-285664">
              <a:buFont typeface="Wingdings" panose="05000000000000000000" pitchFamily="2" charset="2"/>
              <a:buChar char="§"/>
            </a:pPr>
            <a:r>
              <a:rPr lang="en-IN" sz="1799" dirty="0">
                <a:solidFill>
                  <a:schemeClr val="bg1"/>
                </a:solidFill>
              </a:rPr>
              <a:t>Our datasets has 4810 rows and 10 columns .</a:t>
            </a: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r>
              <a:rPr lang="en-IN" sz="1799" dirty="0">
                <a:solidFill>
                  <a:schemeClr val="bg1"/>
                </a:solidFill>
              </a:rPr>
              <a:t>We can see both type of columns numerical and object type</a:t>
            </a:r>
            <a:r>
              <a:rPr lang="en-IN" sz="1799" dirty="0"/>
              <a:t>.</a:t>
            </a:r>
          </a:p>
          <a:p>
            <a:endParaRPr lang="en-IN" sz="1799" dirty="0">
              <a:solidFill>
                <a:schemeClr val="bg1"/>
              </a:solidFill>
            </a:endParaRPr>
          </a:p>
          <a:p>
            <a:endParaRPr lang="en-IN" sz="1799" dirty="0">
              <a:solidFill>
                <a:schemeClr val="bg1"/>
              </a:solidFill>
            </a:endParaRPr>
          </a:p>
          <a:p>
            <a:endParaRPr lang="en-IN" sz="1799" dirty="0"/>
          </a:p>
        </p:txBody>
      </p:sp>
      <p:pic>
        <p:nvPicPr>
          <p:cNvPr id="6" name="Picture 5">
            <a:extLst>
              <a:ext uri="{FF2B5EF4-FFF2-40B4-BE49-F238E27FC236}">
                <a16:creationId xmlns:a16="http://schemas.microsoft.com/office/drawing/2014/main" id="{665A10A0-B13C-4F07-9046-7F02E27BEED2}"/>
              </a:ext>
            </a:extLst>
          </p:cNvPr>
          <p:cNvPicPr>
            <a:picLocks noChangeAspect="1"/>
          </p:cNvPicPr>
          <p:nvPr/>
        </p:nvPicPr>
        <p:blipFill>
          <a:blip r:embed="rId2"/>
          <a:stretch>
            <a:fillRect/>
          </a:stretch>
        </p:blipFill>
        <p:spPr>
          <a:xfrm>
            <a:off x="177506" y="1060487"/>
            <a:ext cx="9761945" cy="2571439"/>
          </a:xfrm>
          <a:prstGeom prst="rect">
            <a:avLst/>
          </a:prstGeom>
        </p:spPr>
      </p:pic>
      <p:pic>
        <p:nvPicPr>
          <p:cNvPr id="9" name="Picture 8">
            <a:extLst>
              <a:ext uri="{FF2B5EF4-FFF2-40B4-BE49-F238E27FC236}">
                <a16:creationId xmlns:a16="http://schemas.microsoft.com/office/drawing/2014/main" id="{E757F8D7-EB34-4CE1-82F4-EADB7EB36106}"/>
              </a:ext>
            </a:extLst>
          </p:cNvPr>
          <p:cNvPicPr>
            <a:picLocks noChangeAspect="1"/>
          </p:cNvPicPr>
          <p:nvPr/>
        </p:nvPicPr>
        <p:blipFill>
          <a:blip r:embed="rId3"/>
          <a:stretch>
            <a:fillRect/>
          </a:stretch>
        </p:blipFill>
        <p:spPr>
          <a:xfrm>
            <a:off x="242804" y="4277596"/>
            <a:ext cx="6716020" cy="2522603"/>
          </a:xfrm>
          <a:prstGeom prst="rect">
            <a:avLst/>
          </a:prstGeom>
        </p:spPr>
      </p:pic>
    </p:spTree>
    <p:extLst>
      <p:ext uri="{BB962C8B-B14F-4D97-AF65-F5344CB8AC3E}">
        <p14:creationId xmlns:p14="http://schemas.microsoft.com/office/powerpoint/2010/main" val="2705444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14</a:t>
            </a:fld>
            <a:endParaRPr lang="ru-RU" dirty="0"/>
          </a:p>
        </p:txBody>
      </p:sp>
      <p:sp>
        <p:nvSpPr>
          <p:cNvPr id="3" name="TextBox 2">
            <a:extLst>
              <a:ext uri="{FF2B5EF4-FFF2-40B4-BE49-F238E27FC236}">
                <a16:creationId xmlns:a16="http://schemas.microsoft.com/office/drawing/2014/main" id="{A3BC49D4-1BCA-4F78-9722-82659901D4AF}"/>
              </a:ext>
            </a:extLst>
          </p:cNvPr>
          <p:cNvSpPr txBox="1"/>
          <p:nvPr/>
        </p:nvSpPr>
        <p:spPr>
          <a:xfrm>
            <a:off x="292282" y="299395"/>
            <a:ext cx="11604259" cy="7015479"/>
          </a:xfrm>
          <a:prstGeom prst="rect">
            <a:avLst/>
          </a:prstGeom>
          <a:noFill/>
        </p:spPr>
        <p:txBody>
          <a:bodyPr wrap="square" rtlCol="0">
            <a:spAutoFit/>
          </a:bodyPr>
          <a:lstStyle/>
          <a:p>
            <a:r>
              <a:rPr lang="en-IN" sz="1799" dirty="0">
                <a:solidFill>
                  <a:schemeClr val="bg1"/>
                </a:solidFill>
              </a:rPr>
              <a:t>We can see - in some variables most frequently value. We will work on it. </a:t>
            </a:r>
          </a:p>
          <a:p>
            <a:r>
              <a:rPr lang="en-IN" sz="1799" dirty="0">
                <a:solidFill>
                  <a:schemeClr val="bg1"/>
                </a:solidFill>
              </a:rPr>
              <a:t>We can see count is all same for all variable, let's check for null values now:</a:t>
            </a: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r>
              <a:rPr lang="en-US" sz="1799" dirty="0">
                <a:solidFill>
                  <a:schemeClr val="bg1"/>
                </a:solidFill>
              </a:rPr>
              <a:t>O</a:t>
            </a:r>
            <a:r>
              <a:rPr lang="en-IN" sz="1799" dirty="0" err="1">
                <a:solidFill>
                  <a:schemeClr val="bg1"/>
                </a:solidFill>
              </a:rPr>
              <a:t>ur</a:t>
            </a:r>
            <a:r>
              <a:rPr lang="en-IN" sz="1799" dirty="0">
                <a:solidFill>
                  <a:schemeClr val="bg1"/>
                </a:solidFill>
              </a:rPr>
              <a:t> datasets does not contain any null values.</a:t>
            </a:r>
          </a:p>
          <a:p>
            <a:endParaRPr lang="en-IN" sz="1799" dirty="0">
              <a:solidFill>
                <a:schemeClr val="bg1"/>
              </a:solidFill>
            </a:endParaRPr>
          </a:p>
          <a:p>
            <a:endParaRPr lang="en-IN" sz="1799" dirty="0"/>
          </a:p>
        </p:txBody>
      </p:sp>
      <p:pic>
        <p:nvPicPr>
          <p:cNvPr id="5" name="Picture 4">
            <a:extLst>
              <a:ext uri="{FF2B5EF4-FFF2-40B4-BE49-F238E27FC236}">
                <a16:creationId xmlns:a16="http://schemas.microsoft.com/office/drawing/2014/main" id="{910BF7B9-B7AC-4A78-BD6A-43595461269E}"/>
              </a:ext>
            </a:extLst>
          </p:cNvPr>
          <p:cNvPicPr>
            <a:picLocks noChangeAspect="1"/>
          </p:cNvPicPr>
          <p:nvPr/>
        </p:nvPicPr>
        <p:blipFill>
          <a:blip r:embed="rId2"/>
          <a:stretch>
            <a:fillRect/>
          </a:stretch>
        </p:blipFill>
        <p:spPr>
          <a:xfrm>
            <a:off x="433217" y="1071884"/>
            <a:ext cx="7920299" cy="5112332"/>
          </a:xfrm>
          <a:prstGeom prst="rect">
            <a:avLst/>
          </a:prstGeom>
        </p:spPr>
      </p:pic>
    </p:spTree>
    <p:extLst>
      <p:ext uri="{BB962C8B-B14F-4D97-AF65-F5344CB8AC3E}">
        <p14:creationId xmlns:p14="http://schemas.microsoft.com/office/powerpoint/2010/main" val="2718788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15</a:t>
            </a:fld>
            <a:endParaRPr lang="ru-RU" dirty="0"/>
          </a:p>
        </p:txBody>
      </p:sp>
      <p:sp>
        <p:nvSpPr>
          <p:cNvPr id="3" name="TextBox 2">
            <a:extLst>
              <a:ext uri="{FF2B5EF4-FFF2-40B4-BE49-F238E27FC236}">
                <a16:creationId xmlns:a16="http://schemas.microsoft.com/office/drawing/2014/main" id="{4175BAFD-8F73-46B7-81B8-FC1ECC56A055}"/>
              </a:ext>
            </a:extLst>
          </p:cNvPr>
          <p:cNvSpPr txBox="1"/>
          <p:nvPr/>
        </p:nvSpPr>
        <p:spPr>
          <a:xfrm>
            <a:off x="242533" y="308723"/>
            <a:ext cx="11772167" cy="369108"/>
          </a:xfrm>
          <a:prstGeom prst="rect">
            <a:avLst/>
          </a:prstGeom>
          <a:noFill/>
        </p:spPr>
        <p:txBody>
          <a:bodyPr wrap="square" rtlCol="0">
            <a:spAutoFit/>
          </a:bodyPr>
          <a:lstStyle/>
          <a:p>
            <a:endParaRPr lang="en-IN" sz="1799" dirty="0"/>
          </a:p>
        </p:txBody>
      </p:sp>
      <p:pic>
        <p:nvPicPr>
          <p:cNvPr id="5" name="Picture 4">
            <a:extLst>
              <a:ext uri="{FF2B5EF4-FFF2-40B4-BE49-F238E27FC236}">
                <a16:creationId xmlns:a16="http://schemas.microsoft.com/office/drawing/2014/main" id="{A2167868-AA45-4B8D-8870-F3836D0B565E}"/>
              </a:ext>
            </a:extLst>
          </p:cNvPr>
          <p:cNvPicPr>
            <a:picLocks noChangeAspect="1"/>
          </p:cNvPicPr>
          <p:nvPr/>
        </p:nvPicPr>
        <p:blipFill>
          <a:blip r:embed="rId2"/>
          <a:stretch>
            <a:fillRect/>
          </a:stretch>
        </p:blipFill>
        <p:spPr>
          <a:xfrm>
            <a:off x="174125" y="144107"/>
            <a:ext cx="9155201" cy="6569786"/>
          </a:xfrm>
          <a:prstGeom prst="rect">
            <a:avLst/>
          </a:prstGeom>
        </p:spPr>
      </p:pic>
    </p:spTree>
    <p:extLst>
      <p:ext uri="{BB962C8B-B14F-4D97-AF65-F5344CB8AC3E}">
        <p14:creationId xmlns:p14="http://schemas.microsoft.com/office/powerpoint/2010/main" val="654106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16</a:t>
            </a:fld>
            <a:endParaRPr lang="ru-RU" dirty="0"/>
          </a:p>
        </p:txBody>
      </p:sp>
      <p:sp>
        <p:nvSpPr>
          <p:cNvPr id="3" name="TextBox 2">
            <a:extLst>
              <a:ext uri="{FF2B5EF4-FFF2-40B4-BE49-F238E27FC236}">
                <a16:creationId xmlns:a16="http://schemas.microsoft.com/office/drawing/2014/main" id="{AB5AE80A-E14A-49C8-A30C-AC30F9DF8725}"/>
              </a:ext>
            </a:extLst>
          </p:cNvPr>
          <p:cNvSpPr txBox="1"/>
          <p:nvPr/>
        </p:nvSpPr>
        <p:spPr>
          <a:xfrm>
            <a:off x="460164" y="1066800"/>
            <a:ext cx="11501648" cy="5630844"/>
          </a:xfrm>
          <a:prstGeom prst="rect">
            <a:avLst/>
          </a:prstGeom>
          <a:noFill/>
        </p:spPr>
        <p:txBody>
          <a:bodyPr wrap="square" rtlCol="0">
            <a:spAutoFit/>
          </a:bodyPr>
          <a:lstStyle/>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pPr marL="285750" indent="-285750">
              <a:buFont typeface="Wingdings" panose="05000000000000000000" pitchFamily="2" charset="2"/>
              <a:buChar char="q"/>
            </a:pPr>
            <a:r>
              <a:rPr lang="en-IN" sz="1799" dirty="0">
                <a:solidFill>
                  <a:schemeClr val="bg1"/>
                </a:solidFill>
              </a:rPr>
              <a:t>We can see manufacturing year has 134,</a:t>
            </a:r>
            <a:r>
              <a:rPr lang="en-IN" sz="1799" dirty="0"/>
              <a:t>,</a:t>
            </a:r>
          </a:p>
          <a:p>
            <a:endParaRPr lang="en-IN" sz="1799" dirty="0"/>
          </a:p>
        </p:txBody>
      </p:sp>
      <p:pic>
        <p:nvPicPr>
          <p:cNvPr id="5" name="Picture 4">
            <a:extLst>
              <a:ext uri="{FF2B5EF4-FFF2-40B4-BE49-F238E27FC236}">
                <a16:creationId xmlns:a16="http://schemas.microsoft.com/office/drawing/2014/main" id="{B3A800B7-D2F6-4A31-AE95-AC77C32B2CB4}"/>
              </a:ext>
            </a:extLst>
          </p:cNvPr>
          <p:cNvPicPr>
            <a:picLocks noChangeAspect="1"/>
          </p:cNvPicPr>
          <p:nvPr/>
        </p:nvPicPr>
        <p:blipFill>
          <a:blip r:embed="rId2"/>
          <a:stretch>
            <a:fillRect/>
          </a:stretch>
        </p:blipFill>
        <p:spPr>
          <a:xfrm>
            <a:off x="494905" y="924514"/>
            <a:ext cx="9866707" cy="4866686"/>
          </a:xfrm>
          <a:prstGeom prst="rect">
            <a:avLst/>
          </a:prstGeom>
        </p:spPr>
      </p:pic>
    </p:spTree>
    <p:extLst>
      <p:ext uri="{BB962C8B-B14F-4D97-AF65-F5344CB8AC3E}">
        <p14:creationId xmlns:p14="http://schemas.microsoft.com/office/powerpoint/2010/main" val="3340452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17</a:t>
            </a:fld>
            <a:endParaRPr lang="ru-RU" dirty="0"/>
          </a:p>
        </p:txBody>
      </p:sp>
      <p:sp>
        <p:nvSpPr>
          <p:cNvPr id="4" name="TextBox 3">
            <a:extLst>
              <a:ext uri="{FF2B5EF4-FFF2-40B4-BE49-F238E27FC236}">
                <a16:creationId xmlns:a16="http://schemas.microsoft.com/office/drawing/2014/main" id="{22D9DD8D-BB9A-4B73-A605-45FE1A2D27D3}"/>
              </a:ext>
            </a:extLst>
          </p:cNvPr>
          <p:cNvSpPr txBox="1"/>
          <p:nvPr/>
        </p:nvSpPr>
        <p:spPr>
          <a:xfrm>
            <a:off x="242533" y="336708"/>
            <a:ext cx="11846791" cy="3138503"/>
          </a:xfrm>
          <a:prstGeom prst="rect">
            <a:avLst/>
          </a:prstGeom>
          <a:noFill/>
        </p:spPr>
        <p:txBody>
          <a:bodyPr wrap="square" rtlCol="0">
            <a:spAutoFit/>
          </a:bodyPr>
          <a:lstStyle/>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pPr marL="285664" indent="-285664">
              <a:buFont typeface="Wingdings" panose="05000000000000000000" pitchFamily="2" charset="2"/>
              <a:buChar char="§"/>
            </a:pPr>
            <a:r>
              <a:rPr lang="en-IN" sz="1799" dirty="0">
                <a:solidFill>
                  <a:schemeClr val="bg1"/>
                </a:solidFill>
              </a:rPr>
              <a:t>some values contain month as well. Let's remove months and only keep year.</a:t>
            </a:r>
          </a:p>
          <a:p>
            <a:endParaRPr lang="en-IN" sz="1799" dirty="0">
              <a:solidFill>
                <a:schemeClr val="bg1"/>
              </a:solidFill>
            </a:endParaRPr>
          </a:p>
          <a:p>
            <a:endParaRPr lang="en-US" sz="1799" dirty="0"/>
          </a:p>
        </p:txBody>
      </p:sp>
      <p:pic>
        <p:nvPicPr>
          <p:cNvPr id="6" name="Picture 5">
            <a:extLst>
              <a:ext uri="{FF2B5EF4-FFF2-40B4-BE49-F238E27FC236}">
                <a16:creationId xmlns:a16="http://schemas.microsoft.com/office/drawing/2014/main" id="{53489AC2-3439-4943-A208-41B928AF9E7E}"/>
              </a:ext>
            </a:extLst>
          </p:cNvPr>
          <p:cNvPicPr>
            <a:picLocks noChangeAspect="1"/>
          </p:cNvPicPr>
          <p:nvPr/>
        </p:nvPicPr>
        <p:blipFill>
          <a:blip r:embed="rId2"/>
          <a:stretch>
            <a:fillRect/>
          </a:stretch>
        </p:blipFill>
        <p:spPr>
          <a:xfrm>
            <a:off x="314049" y="150144"/>
            <a:ext cx="9552420" cy="2409533"/>
          </a:xfrm>
          <a:prstGeom prst="rect">
            <a:avLst/>
          </a:prstGeom>
        </p:spPr>
      </p:pic>
      <p:pic>
        <p:nvPicPr>
          <p:cNvPr id="8" name="Picture 7">
            <a:extLst>
              <a:ext uri="{FF2B5EF4-FFF2-40B4-BE49-F238E27FC236}">
                <a16:creationId xmlns:a16="http://schemas.microsoft.com/office/drawing/2014/main" id="{70579D19-BE5F-408C-9294-2B9F875E2200}"/>
              </a:ext>
            </a:extLst>
          </p:cNvPr>
          <p:cNvPicPr>
            <a:picLocks noChangeAspect="1"/>
          </p:cNvPicPr>
          <p:nvPr/>
        </p:nvPicPr>
        <p:blipFill>
          <a:blip r:embed="rId3"/>
          <a:stretch>
            <a:fillRect/>
          </a:stretch>
        </p:blipFill>
        <p:spPr>
          <a:xfrm>
            <a:off x="382455" y="2995520"/>
            <a:ext cx="7990171" cy="3475686"/>
          </a:xfrm>
          <a:prstGeom prst="rect">
            <a:avLst/>
          </a:prstGeom>
        </p:spPr>
      </p:pic>
    </p:spTree>
    <p:extLst>
      <p:ext uri="{BB962C8B-B14F-4D97-AF65-F5344CB8AC3E}">
        <p14:creationId xmlns:p14="http://schemas.microsoft.com/office/powerpoint/2010/main" val="2408608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18</a:t>
            </a:fld>
            <a:endParaRPr lang="ru-RU" dirty="0"/>
          </a:p>
        </p:txBody>
      </p:sp>
      <p:pic>
        <p:nvPicPr>
          <p:cNvPr id="4" name="Picture 3">
            <a:extLst>
              <a:ext uri="{FF2B5EF4-FFF2-40B4-BE49-F238E27FC236}">
                <a16:creationId xmlns:a16="http://schemas.microsoft.com/office/drawing/2014/main" id="{08564F19-9E6B-4E24-A9C5-DB9A6CDC5734}"/>
              </a:ext>
            </a:extLst>
          </p:cNvPr>
          <p:cNvPicPr>
            <a:picLocks noChangeAspect="1"/>
          </p:cNvPicPr>
          <p:nvPr/>
        </p:nvPicPr>
        <p:blipFill>
          <a:blip r:embed="rId2"/>
          <a:stretch>
            <a:fillRect/>
          </a:stretch>
        </p:blipFill>
        <p:spPr>
          <a:xfrm>
            <a:off x="630742" y="163038"/>
            <a:ext cx="9654670" cy="6069081"/>
          </a:xfrm>
          <a:prstGeom prst="rect">
            <a:avLst/>
          </a:prstGeom>
        </p:spPr>
      </p:pic>
    </p:spTree>
    <p:extLst>
      <p:ext uri="{BB962C8B-B14F-4D97-AF65-F5344CB8AC3E}">
        <p14:creationId xmlns:p14="http://schemas.microsoft.com/office/powerpoint/2010/main" val="694092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19</a:t>
            </a:fld>
            <a:endParaRPr lang="ru-RU" dirty="0"/>
          </a:p>
        </p:txBody>
      </p:sp>
      <p:pic>
        <p:nvPicPr>
          <p:cNvPr id="4" name="Picture 3">
            <a:extLst>
              <a:ext uri="{FF2B5EF4-FFF2-40B4-BE49-F238E27FC236}">
                <a16:creationId xmlns:a16="http://schemas.microsoft.com/office/drawing/2014/main" id="{27CC5E13-790E-4548-99F1-784C1C564891}"/>
              </a:ext>
            </a:extLst>
          </p:cNvPr>
          <p:cNvPicPr>
            <a:picLocks noChangeAspect="1"/>
          </p:cNvPicPr>
          <p:nvPr/>
        </p:nvPicPr>
        <p:blipFill>
          <a:blip r:embed="rId2"/>
          <a:stretch>
            <a:fillRect/>
          </a:stretch>
        </p:blipFill>
        <p:spPr>
          <a:xfrm>
            <a:off x="214548" y="128167"/>
            <a:ext cx="8691482" cy="6344951"/>
          </a:xfrm>
          <a:prstGeom prst="rect">
            <a:avLst/>
          </a:prstGeom>
        </p:spPr>
      </p:pic>
    </p:spTree>
    <p:extLst>
      <p:ext uri="{BB962C8B-B14F-4D97-AF65-F5344CB8AC3E}">
        <p14:creationId xmlns:p14="http://schemas.microsoft.com/office/powerpoint/2010/main" val="3505612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20152" y="405954"/>
            <a:ext cx="9748521" cy="1168096"/>
          </a:xfrm>
        </p:spPr>
        <p:txBody>
          <a:bodyPr>
            <a:normAutofit/>
          </a:bodyPr>
          <a:lstStyle/>
          <a:p>
            <a:r>
              <a:rPr lang="en-US" dirty="0"/>
              <a:t>Agenda:</a:t>
            </a:r>
          </a:p>
        </p:txBody>
      </p:sp>
      <p:sp>
        <p:nvSpPr>
          <p:cNvPr id="14" name="Content Placeholder 13"/>
          <p:cNvSpPr>
            <a:spLocks noGrp="1"/>
          </p:cNvSpPr>
          <p:nvPr>
            <p:ph idx="1"/>
          </p:nvPr>
        </p:nvSpPr>
        <p:spPr>
          <a:xfrm>
            <a:off x="1220154" y="2210118"/>
            <a:ext cx="5940782" cy="3504287"/>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3" name="Picture 2">
            <a:extLst>
              <a:ext uri="{FF2B5EF4-FFF2-40B4-BE49-F238E27FC236}">
                <a16:creationId xmlns:a16="http://schemas.microsoft.com/office/drawing/2014/main" id="{2633F0B1-CA86-45ED-BFD5-A1A89F250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0250" y="3200460"/>
            <a:ext cx="6496644" cy="3961368"/>
          </a:xfrm>
          <a:prstGeom prst="rect">
            <a:avLst/>
          </a:prstGeom>
        </p:spPr>
      </p:pic>
      <p:pic>
        <p:nvPicPr>
          <p:cNvPr id="5" name="Picture 4">
            <a:extLst>
              <a:ext uri="{FF2B5EF4-FFF2-40B4-BE49-F238E27FC236}">
                <a16:creationId xmlns:a16="http://schemas.microsoft.com/office/drawing/2014/main" id="{49E9E34F-A47C-45C1-97D9-3251189B2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784" y="-1832338"/>
            <a:ext cx="10284321" cy="6856214"/>
          </a:xfrm>
          <a:prstGeom prst="rect">
            <a:avLst/>
          </a:prstGeom>
        </p:spPr>
      </p:pic>
      <p:sp>
        <p:nvSpPr>
          <p:cNvPr id="2" name="Slide Number Placeholder 1">
            <a:extLst>
              <a:ext uri="{FF2B5EF4-FFF2-40B4-BE49-F238E27FC236}">
                <a16:creationId xmlns:a16="http://schemas.microsoft.com/office/drawing/2014/main" id="{32E781B6-BED5-4375-A206-50F2B4F1C7AF}"/>
              </a:ext>
            </a:extLst>
          </p:cNvPr>
          <p:cNvSpPr>
            <a:spLocks noGrp="1"/>
          </p:cNvSpPr>
          <p:nvPr>
            <p:ph type="sldNum" sz="quarter" idx="12"/>
          </p:nvPr>
        </p:nvSpPr>
        <p:spPr/>
        <p:txBody>
          <a:bodyPr/>
          <a:lstStyle/>
          <a:p>
            <a:fld id="{DF28FB93-0A08-4E7D-8E63-9EFA29F1E093}" type="slidenum">
              <a:rPr lang="en-US" smtClean="0"/>
              <a:pPr/>
              <a:t>2</a:t>
            </a:fld>
            <a:endParaRPr lang="en-US"/>
          </a:p>
        </p:txBody>
      </p:sp>
    </p:spTree>
    <p:extLst>
      <p:ext uri="{BB962C8B-B14F-4D97-AF65-F5344CB8AC3E}">
        <p14:creationId xmlns:p14="http://schemas.microsoft.com/office/powerpoint/2010/main" val="309631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20</a:t>
            </a:fld>
            <a:endParaRPr lang="ru-RU" dirty="0"/>
          </a:p>
        </p:txBody>
      </p:sp>
      <p:pic>
        <p:nvPicPr>
          <p:cNvPr id="4" name="Picture 3">
            <a:extLst>
              <a:ext uri="{FF2B5EF4-FFF2-40B4-BE49-F238E27FC236}">
                <a16:creationId xmlns:a16="http://schemas.microsoft.com/office/drawing/2014/main" id="{6A441952-5290-45D6-B38A-2C45F26A8E8F}"/>
              </a:ext>
            </a:extLst>
          </p:cNvPr>
          <p:cNvPicPr>
            <a:picLocks noChangeAspect="1"/>
          </p:cNvPicPr>
          <p:nvPr/>
        </p:nvPicPr>
        <p:blipFill rotWithShape="1">
          <a:blip r:embed="rId2"/>
          <a:srcRect r="66537"/>
          <a:stretch/>
        </p:blipFill>
        <p:spPr>
          <a:xfrm>
            <a:off x="158579" y="122160"/>
            <a:ext cx="4716633" cy="2987533"/>
          </a:xfrm>
          <a:prstGeom prst="rect">
            <a:avLst/>
          </a:prstGeom>
        </p:spPr>
      </p:pic>
      <p:sp>
        <p:nvSpPr>
          <p:cNvPr id="5" name="TextBox 4">
            <a:extLst>
              <a:ext uri="{FF2B5EF4-FFF2-40B4-BE49-F238E27FC236}">
                <a16:creationId xmlns:a16="http://schemas.microsoft.com/office/drawing/2014/main" id="{FE41154D-33B5-4BD0-A22F-BBD3D6F2BCB0}"/>
              </a:ext>
            </a:extLst>
          </p:cNvPr>
          <p:cNvSpPr txBox="1"/>
          <p:nvPr/>
        </p:nvSpPr>
        <p:spPr>
          <a:xfrm>
            <a:off x="101503" y="3168176"/>
            <a:ext cx="11175163" cy="1476943"/>
          </a:xfrm>
          <a:prstGeom prst="rect">
            <a:avLst/>
          </a:prstGeom>
          <a:noFill/>
        </p:spPr>
        <p:txBody>
          <a:bodyPr wrap="square" rtlCol="0">
            <a:spAutoFit/>
          </a:bodyPr>
          <a:lstStyle/>
          <a:p>
            <a:r>
              <a:rPr lang="en-IN" sz="1799" dirty="0">
                <a:solidFill>
                  <a:schemeClr val="bg1"/>
                </a:solidFill>
              </a:rPr>
              <a:t>Fuel variable has - value in it. And Number of owners has same value with different format. let’s make required changes.</a:t>
            </a:r>
          </a:p>
          <a:p>
            <a:endParaRPr lang="en-IN" sz="1799" dirty="0">
              <a:solidFill>
                <a:schemeClr val="bg1"/>
              </a:solidFill>
            </a:endParaRPr>
          </a:p>
          <a:p>
            <a:endParaRPr lang="en-IN" sz="1799" dirty="0">
              <a:solidFill>
                <a:schemeClr val="bg1"/>
              </a:solidFill>
            </a:endParaRPr>
          </a:p>
          <a:p>
            <a:endParaRPr lang="en-US" sz="1799" dirty="0"/>
          </a:p>
        </p:txBody>
      </p:sp>
      <p:pic>
        <p:nvPicPr>
          <p:cNvPr id="7" name="Picture 6">
            <a:extLst>
              <a:ext uri="{FF2B5EF4-FFF2-40B4-BE49-F238E27FC236}">
                <a16:creationId xmlns:a16="http://schemas.microsoft.com/office/drawing/2014/main" id="{0DACEA39-0AD8-41F9-8B7D-D320E2193EF8}"/>
              </a:ext>
            </a:extLst>
          </p:cNvPr>
          <p:cNvPicPr>
            <a:picLocks noChangeAspect="1"/>
          </p:cNvPicPr>
          <p:nvPr/>
        </p:nvPicPr>
        <p:blipFill>
          <a:blip r:embed="rId3"/>
          <a:stretch>
            <a:fillRect/>
          </a:stretch>
        </p:blipFill>
        <p:spPr>
          <a:xfrm>
            <a:off x="182787" y="3869163"/>
            <a:ext cx="9647659" cy="2866678"/>
          </a:xfrm>
          <a:prstGeom prst="rect">
            <a:avLst/>
          </a:prstGeom>
        </p:spPr>
      </p:pic>
    </p:spTree>
    <p:extLst>
      <p:ext uri="{BB962C8B-B14F-4D97-AF65-F5344CB8AC3E}">
        <p14:creationId xmlns:p14="http://schemas.microsoft.com/office/powerpoint/2010/main" val="1126073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21</a:t>
            </a:fld>
            <a:endParaRPr lang="ru-RU" dirty="0"/>
          </a:p>
        </p:txBody>
      </p:sp>
      <p:pic>
        <p:nvPicPr>
          <p:cNvPr id="4" name="Picture 3">
            <a:extLst>
              <a:ext uri="{FF2B5EF4-FFF2-40B4-BE49-F238E27FC236}">
                <a16:creationId xmlns:a16="http://schemas.microsoft.com/office/drawing/2014/main" id="{E8198DA1-3DAF-4557-84F1-04A467ACACB5}"/>
              </a:ext>
            </a:extLst>
          </p:cNvPr>
          <p:cNvPicPr>
            <a:picLocks noChangeAspect="1"/>
          </p:cNvPicPr>
          <p:nvPr/>
        </p:nvPicPr>
        <p:blipFill rotWithShape="1">
          <a:blip r:embed="rId2"/>
          <a:srcRect r="17369"/>
          <a:stretch/>
        </p:blipFill>
        <p:spPr>
          <a:xfrm>
            <a:off x="273266" y="205729"/>
            <a:ext cx="9402545" cy="6267472"/>
          </a:xfrm>
          <a:prstGeom prst="rect">
            <a:avLst/>
          </a:prstGeom>
        </p:spPr>
      </p:pic>
    </p:spTree>
    <p:extLst>
      <p:ext uri="{BB962C8B-B14F-4D97-AF65-F5344CB8AC3E}">
        <p14:creationId xmlns:p14="http://schemas.microsoft.com/office/powerpoint/2010/main" val="309926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22</a:t>
            </a:fld>
            <a:endParaRPr lang="ru-RU" dirty="0"/>
          </a:p>
        </p:txBody>
      </p:sp>
      <p:pic>
        <p:nvPicPr>
          <p:cNvPr id="4" name="Picture 3">
            <a:extLst>
              <a:ext uri="{FF2B5EF4-FFF2-40B4-BE49-F238E27FC236}">
                <a16:creationId xmlns:a16="http://schemas.microsoft.com/office/drawing/2014/main" id="{7A61C4EB-5E73-485A-9C08-E6A75C668340}"/>
              </a:ext>
            </a:extLst>
          </p:cNvPr>
          <p:cNvPicPr>
            <a:picLocks noChangeAspect="1"/>
          </p:cNvPicPr>
          <p:nvPr/>
        </p:nvPicPr>
        <p:blipFill>
          <a:blip r:embed="rId2"/>
          <a:stretch>
            <a:fillRect/>
          </a:stretch>
        </p:blipFill>
        <p:spPr>
          <a:xfrm>
            <a:off x="245199" y="260689"/>
            <a:ext cx="9123847" cy="6038120"/>
          </a:xfrm>
          <a:prstGeom prst="rect">
            <a:avLst/>
          </a:prstGeom>
        </p:spPr>
      </p:pic>
    </p:spTree>
    <p:extLst>
      <p:ext uri="{BB962C8B-B14F-4D97-AF65-F5344CB8AC3E}">
        <p14:creationId xmlns:p14="http://schemas.microsoft.com/office/powerpoint/2010/main" val="2486823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23</a:t>
            </a:fld>
            <a:endParaRPr lang="ru-RU" dirty="0"/>
          </a:p>
        </p:txBody>
      </p:sp>
      <p:pic>
        <p:nvPicPr>
          <p:cNvPr id="4" name="Picture 3">
            <a:extLst>
              <a:ext uri="{FF2B5EF4-FFF2-40B4-BE49-F238E27FC236}">
                <a16:creationId xmlns:a16="http://schemas.microsoft.com/office/drawing/2014/main" id="{A30D5F6B-BA34-4FBF-9A78-7518F9BBBF80}"/>
              </a:ext>
            </a:extLst>
          </p:cNvPr>
          <p:cNvPicPr>
            <a:picLocks noChangeAspect="1"/>
          </p:cNvPicPr>
          <p:nvPr/>
        </p:nvPicPr>
        <p:blipFill>
          <a:blip r:embed="rId2"/>
          <a:stretch>
            <a:fillRect/>
          </a:stretch>
        </p:blipFill>
        <p:spPr>
          <a:xfrm>
            <a:off x="1141203" y="185884"/>
            <a:ext cx="8382209" cy="6486232"/>
          </a:xfrm>
          <a:prstGeom prst="rect">
            <a:avLst/>
          </a:prstGeom>
        </p:spPr>
      </p:pic>
    </p:spTree>
    <p:extLst>
      <p:ext uri="{BB962C8B-B14F-4D97-AF65-F5344CB8AC3E}">
        <p14:creationId xmlns:p14="http://schemas.microsoft.com/office/powerpoint/2010/main" val="2638628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24</a:t>
            </a:fld>
            <a:endParaRPr lang="ru-RU" dirty="0"/>
          </a:p>
        </p:txBody>
      </p:sp>
      <p:pic>
        <p:nvPicPr>
          <p:cNvPr id="4" name="Picture 3">
            <a:extLst>
              <a:ext uri="{FF2B5EF4-FFF2-40B4-BE49-F238E27FC236}">
                <a16:creationId xmlns:a16="http://schemas.microsoft.com/office/drawing/2014/main" id="{8E0D2C12-69BF-4526-9F6E-E462011D3014}"/>
              </a:ext>
            </a:extLst>
          </p:cNvPr>
          <p:cNvPicPr>
            <a:picLocks noChangeAspect="1"/>
          </p:cNvPicPr>
          <p:nvPr/>
        </p:nvPicPr>
        <p:blipFill>
          <a:blip r:embed="rId2"/>
          <a:stretch>
            <a:fillRect/>
          </a:stretch>
        </p:blipFill>
        <p:spPr>
          <a:xfrm>
            <a:off x="277425" y="185477"/>
            <a:ext cx="5617986" cy="5981345"/>
          </a:xfrm>
          <a:prstGeom prst="rect">
            <a:avLst/>
          </a:prstGeom>
        </p:spPr>
      </p:pic>
      <p:sp>
        <p:nvSpPr>
          <p:cNvPr id="5" name="TextBox 4">
            <a:extLst>
              <a:ext uri="{FF2B5EF4-FFF2-40B4-BE49-F238E27FC236}">
                <a16:creationId xmlns:a16="http://schemas.microsoft.com/office/drawing/2014/main" id="{443DC046-66A1-4092-A5B9-6E39EF81FA59}"/>
              </a:ext>
            </a:extLst>
          </p:cNvPr>
          <p:cNvSpPr txBox="1"/>
          <p:nvPr/>
        </p:nvSpPr>
        <p:spPr>
          <a:xfrm>
            <a:off x="6293415" y="1823711"/>
            <a:ext cx="5783319" cy="3967489"/>
          </a:xfrm>
          <a:prstGeom prst="rect">
            <a:avLst/>
          </a:prstGeom>
          <a:noFill/>
        </p:spPr>
        <p:txBody>
          <a:bodyPr wrap="square" rtlCol="0">
            <a:spAutoFit/>
          </a:bodyPr>
          <a:lstStyle/>
          <a:p>
            <a:pPr marL="285664" indent="-285664">
              <a:buFont typeface="Wingdings" panose="05000000000000000000" pitchFamily="2" charset="2"/>
              <a:buChar char="§"/>
            </a:pPr>
            <a:r>
              <a:rPr lang="en-IN" sz="1799" dirty="0">
                <a:solidFill>
                  <a:schemeClr val="bg1"/>
                </a:solidFill>
              </a:rPr>
              <a:t> Highest price is for Porsche and maximum count is for Maruti Suzuki and then Hyundai.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Highest price is for manufacturing year 2021, maximum count is for year 2016 and 2017.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 Highest price is for hybrid type of fuel; maximum count is for vehicle with fuel type  petrol and Diesel.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 With respect to number of owners highest price is for Unregistered Car and maximum count is for 1</a:t>
            </a:r>
            <a:r>
              <a:rPr lang="en-IN" sz="1799" baseline="30000" dirty="0">
                <a:solidFill>
                  <a:schemeClr val="bg1"/>
                </a:solidFill>
              </a:rPr>
              <a:t>st</a:t>
            </a:r>
            <a:r>
              <a:rPr lang="en-IN" sz="1799" dirty="0">
                <a:solidFill>
                  <a:schemeClr val="bg1"/>
                </a:solidFill>
              </a:rPr>
              <a:t>.</a:t>
            </a:r>
          </a:p>
          <a:p>
            <a:endParaRPr lang="en-IN" sz="1799" dirty="0"/>
          </a:p>
        </p:txBody>
      </p:sp>
    </p:spTree>
    <p:extLst>
      <p:ext uri="{BB962C8B-B14F-4D97-AF65-F5344CB8AC3E}">
        <p14:creationId xmlns:p14="http://schemas.microsoft.com/office/powerpoint/2010/main" val="2092863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25</a:t>
            </a:fld>
            <a:endParaRPr lang="ru-RU" dirty="0"/>
          </a:p>
        </p:txBody>
      </p:sp>
      <p:pic>
        <p:nvPicPr>
          <p:cNvPr id="4" name="Picture 3">
            <a:extLst>
              <a:ext uri="{FF2B5EF4-FFF2-40B4-BE49-F238E27FC236}">
                <a16:creationId xmlns:a16="http://schemas.microsoft.com/office/drawing/2014/main" id="{5D89DA5D-2821-450F-A754-BC011C567BA0}"/>
              </a:ext>
            </a:extLst>
          </p:cNvPr>
          <p:cNvPicPr>
            <a:picLocks noChangeAspect="1"/>
          </p:cNvPicPr>
          <p:nvPr/>
        </p:nvPicPr>
        <p:blipFill>
          <a:blip r:embed="rId2"/>
          <a:stretch>
            <a:fillRect/>
          </a:stretch>
        </p:blipFill>
        <p:spPr>
          <a:xfrm>
            <a:off x="298502" y="142735"/>
            <a:ext cx="8507276" cy="6333103"/>
          </a:xfrm>
          <a:prstGeom prst="rect">
            <a:avLst/>
          </a:prstGeom>
        </p:spPr>
      </p:pic>
    </p:spTree>
    <p:extLst>
      <p:ext uri="{BB962C8B-B14F-4D97-AF65-F5344CB8AC3E}">
        <p14:creationId xmlns:p14="http://schemas.microsoft.com/office/powerpoint/2010/main" val="4079029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26</a:t>
            </a:fld>
            <a:endParaRPr lang="ru-RU" dirty="0"/>
          </a:p>
        </p:txBody>
      </p:sp>
      <p:pic>
        <p:nvPicPr>
          <p:cNvPr id="4" name="Picture 3">
            <a:extLst>
              <a:ext uri="{FF2B5EF4-FFF2-40B4-BE49-F238E27FC236}">
                <a16:creationId xmlns:a16="http://schemas.microsoft.com/office/drawing/2014/main" id="{6962F059-C019-4B8E-BFA2-B54D7CE1401F}"/>
              </a:ext>
            </a:extLst>
          </p:cNvPr>
          <p:cNvPicPr>
            <a:picLocks noChangeAspect="1"/>
          </p:cNvPicPr>
          <p:nvPr/>
        </p:nvPicPr>
        <p:blipFill>
          <a:blip r:embed="rId2"/>
          <a:stretch>
            <a:fillRect/>
          </a:stretch>
        </p:blipFill>
        <p:spPr>
          <a:xfrm>
            <a:off x="238547" y="235188"/>
            <a:ext cx="5405002" cy="5484972"/>
          </a:xfrm>
          <a:prstGeom prst="rect">
            <a:avLst/>
          </a:prstGeom>
        </p:spPr>
      </p:pic>
      <p:pic>
        <p:nvPicPr>
          <p:cNvPr id="6" name="Picture 5">
            <a:extLst>
              <a:ext uri="{FF2B5EF4-FFF2-40B4-BE49-F238E27FC236}">
                <a16:creationId xmlns:a16="http://schemas.microsoft.com/office/drawing/2014/main" id="{BA9C0939-5EDC-4F0D-B856-C2755A537B86}"/>
              </a:ext>
            </a:extLst>
          </p:cNvPr>
          <p:cNvPicPr>
            <a:picLocks noChangeAspect="1"/>
          </p:cNvPicPr>
          <p:nvPr/>
        </p:nvPicPr>
        <p:blipFill>
          <a:blip r:embed="rId3"/>
          <a:stretch>
            <a:fillRect/>
          </a:stretch>
        </p:blipFill>
        <p:spPr>
          <a:xfrm>
            <a:off x="5774642" y="1295400"/>
            <a:ext cx="6281601" cy="5484972"/>
          </a:xfrm>
          <a:prstGeom prst="rect">
            <a:avLst/>
          </a:prstGeom>
        </p:spPr>
      </p:pic>
    </p:spTree>
    <p:extLst>
      <p:ext uri="{BB962C8B-B14F-4D97-AF65-F5344CB8AC3E}">
        <p14:creationId xmlns:p14="http://schemas.microsoft.com/office/powerpoint/2010/main" val="1311362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27</a:t>
            </a:fld>
            <a:endParaRPr lang="ru-RU" dirty="0"/>
          </a:p>
        </p:txBody>
      </p:sp>
      <p:pic>
        <p:nvPicPr>
          <p:cNvPr id="4" name="Picture 3">
            <a:extLst>
              <a:ext uri="{FF2B5EF4-FFF2-40B4-BE49-F238E27FC236}">
                <a16:creationId xmlns:a16="http://schemas.microsoft.com/office/drawing/2014/main" id="{0C6070EF-0C3C-4009-9998-F48E3BFC5679}"/>
              </a:ext>
            </a:extLst>
          </p:cNvPr>
          <p:cNvPicPr>
            <a:picLocks noChangeAspect="1"/>
          </p:cNvPicPr>
          <p:nvPr/>
        </p:nvPicPr>
        <p:blipFill rotWithShape="1">
          <a:blip r:embed="rId2"/>
          <a:srcRect r="33409"/>
          <a:stretch/>
        </p:blipFill>
        <p:spPr>
          <a:xfrm>
            <a:off x="438423" y="148716"/>
            <a:ext cx="9465989" cy="6416326"/>
          </a:xfrm>
          <a:prstGeom prst="rect">
            <a:avLst/>
          </a:prstGeom>
        </p:spPr>
      </p:pic>
    </p:spTree>
    <p:extLst>
      <p:ext uri="{BB962C8B-B14F-4D97-AF65-F5344CB8AC3E}">
        <p14:creationId xmlns:p14="http://schemas.microsoft.com/office/powerpoint/2010/main" val="464095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28</a:t>
            </a:fld>
            <a:endParaRPr lang="ru-RU" dirty="0"/>
          </a:p>
        </p:txBody>
      </p:sp>
      <p:pic>
        <p:nvPicPr>
          <p:cNvPr id="4" name="Picture 3">
            <a:extLst>
              <a:ext uri="{FF2B5EF4-FFF2-40B4-BE49-F238E27FC236}">
                <a16:creationId xmlns:a16="http://schemas.microsoft.com/office/drawing/2014/main" id="{2D5FE7F0-7CE3-4EA3-ACE6-83C27CD68865}"/>
              </a:ext>
            </a:extLst>
          </p:cNvPr>
          <p:cNvPicPr>
            <a:picLocks noChangeAspect="1"/>
          </p:cNvPicPr>
          <p:nvPr/>
        </p:nvPicPr>
        <p:blipFill rotWithShape="1">
          <a:blip r:embed="rId2"/>
          <a:srcRect r="36096"/>
          <a:stretch/>
        </p:blipFill>
        <p:spPr>
          <a:xfrm>
            <a:off x="1065105" y="274315"/>
            <a:ext cx="9144107" cy="6309371"/>
          </a:xfrm>
          <a:prstGeom prst="rect">
            <a:avLst/>
          </a:prstGeom>
        </p:spPr>
      </p:pic>
    </p:spTree>
    <p:extLst>
      <p:ext uri="{BB962C8B-B14F-4D97-AF65-F5344CB8AC3E}">
        <p14:creationId xmlns:p14="http://schemas.microsoft.com/office/powerpoint/2010/main" val="116149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29</a:t>
            </a:fld>
            <a:endParaRPr lang="ru-RU" dirty="0"/>
          </a:p>
        </p:txBody>
      </p:sp>
      <p:pic>
        <p:nvPicPr>
          <p:cNvPr id="4" name="Picture 3">
            <a:extLst>
              <a:ext uri="{FF2B5EF4-FFF2-40B4-BE49-F238E27FC236}">
                <a16:creationId xmlns:a16="http://schemas.microsoft.com/office/drawing/2014/main" id="{9E1C00F5-810A-4E2D-AA50-47718C27AC40}"/>
              </a:ext>
            </a:extLst>
          </p:cNvPr>
          <p:cNvPicPr>
            <a:picLocks noChangeAspect="1"/>
          </p:cNvPicPr>
          <p:nvPr/>
        </p:nvPicPr>
        <p:blipFill rotWithShape="1">
          <a:blip r:embed="rId2"/>
          <a:srcRect r="41948"/>
          <a:stretch/>
        </p:blipFill>
        <p:spPr>
          <a:xfrm>
            <a:off x="201886" y="1514286"/>
            <a:ext cx="5282925" cy="3057714"/>
          </a:xfrm>
          <a:prstGeom prst="rect">
            <a:avLst/>
          </a:prstGeom>
        </p:spPr>
      </p:pic>
      <p:sp>
        <p:nvSpPr>
          <p:cNvPr id="5" name="TextBox 4">
            <a:extLst>
              <a:ext uri="{FF2B5EF4-FFF2-40B4-BE49-F238E27FC236}">
                <a16:creationId xmlns:a16="http://schemas.microsoft.com/office/drawing/2014/main" id="{7CB5F9AA-0943-4E33-9CF0-F0418589B4AC}"/>
              </a:ext>
            </a:extLst>
          </p:cNvPr>
          <p:cNvSpPr txBox="1"/>
          <p:nvPr/>
        </p:nvSpPr>
        <p:spPr>
          <a:xfrm>
            <a:off x="5648369" y="1448336"/>
            <a:ext cx="6109959" cy="4800064"/>
          </a:xfrm>
          <a:prstGeom prst="rect">
            <a:avLst/>
          </a:prstGeom>
          <a:noFill/>
        </p:spPr>
        <p:txBody>
          <a:bodyPr wrap="square" rtlCol="0">
            <a:spAutoFit/>
          </a:bodyPr>
          <a:lstStyle/>
          <a:p>
            <a:pPr marL="285664" indent="-285664">
              <a:buFont typeface="Wingdings" panose="05000000000000000000" pitchFamily="2" charset="2"/>
              <a:buChar char="§"/>
            </a:pPr>
            <a:r>
              <a:rPr lang="en-IN" sz="1799" dirty="0">
                <a:solidFill>
                  <a:schemeClr val="bg1"/>
                </a:solidFill>
              </a:rPr>
              <a:t> Maximum driven vehicles are for price less than 5000000.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Highest total of price Maruti Suzuki.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Maximum vehicles prices for models are with price less than 1000000.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Maximum vehicles prices for variants are with price less than 5000000.</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 Maximum vehicles prices for fuel are less with price than 100000.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 Maximum vehicles for number of owners are with price less than 400000.</a:t>
            </a:r>
          </a:p>
          <a:p>
            <a:endParaRPr lang="en-IN" sz="1799" dirty="0"/>
          </a:p>
        </p:txBody>
      </p:sp>
    </p:spTree>
    <p:extLst>
      <p:ext uri="{BB962C8B-B14F-4D97-AF65-F5344CB8AC3E}">
        <p14:creationId xmlns:p14="http://schemas.microsoft.com/office/powerpoint/2010/main" val="209132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normAutofit/>
          </a:bodyPr>
          <a:lstStyle/>
          <a:p>
            <a:r>
              <a:rPr lang="en-US" sz="3199" dirty="0"/>
              <a:t>INTRODUCTION</a:t>
            </a:r>
            <a:endParaRPr lang="ru-RU" sz="3199"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lstStyle/>
          <a:p>
            <a:r>
              <a:rPr lang="en-US" dirty="0"/>
              <a:t>PROBLEM STATEMENT:</a:t>
            </a:r>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p:txBody>
          <a:bodyPr>
            <a:noAutofit/>
          </a:bodyPr>
          <a:lstStyle/>
          <a:p>
            <a:r>
              <a:rPr lang="en-IN" dirty="0"/>
              <a:t>With the </a:t>
            </a:r>
            <a:r>
              <a:rPr lang="en-IN" dirty="0" err="1"/>
              <a:t>covid</a:t>
            </a:r>
            <a:r>
              <a:rPr lang="en-IN" dirty="0"/>
              <a:t> 19 impact in the market, we have seen lot of changes in the car market. Now some cars are in demand hence making them costly and some are not in demand hence cheaper. One of our clients works with small traders, who sell used cars. With the change in market due to </a:t>
            </a:r>
            <a:r>
              <a:rPr lang="en-IN" dirty="0" err="1"/>
              <a:t>covid</a:t>
            </a:r>
            <a:r>
              <a:rPr lang="en-IN" dirty="0"/>
              <a:t> 19 impact, our client is facing problems with their previous car price valuation machine learning models. So, they are looking for new machine learning models from new data. We have to make car price valuation model. </a:t>
            </a:r>
          </a:p>
          <a:p>
            <a:r>
              <a:rPr lang="en-IN" dirty="0"/>
              <a:t>This project consists on of 2 phases:</a:t>
            </a:r>
          </a:p>
          <a:p>
            <a:endParaRPr lang="en-US" dirty="0"/>
          </a:p>
        </p:txBody>
      </p:sp>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3</a:t>
            </a:fld>
            <a:endParaRPr lang="ru-RU" dirty="0"/>
          </a:p>
        </p:txBody>
      </p:sp>
      <p:pic>
        <p:nvPicPr>
          <p:cNvPr id="9" name="Picture 8">
            <a:extLst>
              <a:ext uri="{FF2B5EF4-FFF2-40B4-BE49-F238E27FC236}">
                <a16:creationId xmlns:a16="http://schemas.microsoft.com/office/drawing/2014/main" id="{34B7CC50-8F10-4D5B-877E-BC72FF714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680" y="1981200"/>
            <a:ext cx="5848350" cy="3286125"/>
          </a:xfrm>
          <a:prstGeom prst="rect">
            <a:avLst/>
          </a:prstGeom>
        </p:spPr>
      </p:pic>
    </p:spTree>
    <p:extLst>
      <p:ext uri="{BB962C8B-B14F-4D97-AF65-F5344CB8AC3E}">
        <p14:creationId xmlns:p14="http://schemas.microsoft.com/office/powerpoint/2010/main" val="2655792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30</a:t>
            </a:fld>
            <a:endParaRPr lang="ru-RU" dirty="0"/>
          </a:p>
        </p:txBody>
      </p:sp>
      <p:sp>
        <p:nvSpPr>
          <p:cNvPr id="3" name="TextBox 2">
            <a:extLst>
              <a:ext uri="{FF2B5EF4-FFF2-40B4-BE49-F238E27FC236}">
                <a16:creationId xmlns:a16="http://schemas.microsoft.com/office/drawing/2014/main" id="{E9D2BA5D-3856-480B-AF25-073E071EB72A}"/>
              </a:ext>
            </a:extLst>
          </p:cNvPr>
          <p:cNvSpPr txBox="1"/>
          <p:nvPr/>
        </p:nvSpPr>
        <p:spPr>
          <a:xfrm>
            <a:off x="115046" y="244341"/>
            <a:ext cx="11958730" cy="7076553"/>
          </a:xfrm>
          <a:prstGeom prst="rect">
            <a:avLst/>
          </a:prstGeom>
          <a:noFill/>
        </p:spPr>
        <p:txBody>
          <a:bodyPr wrap="square" rtlCol="0">
            <a:spAutoFit/>
          </a:bodyPr>
          <a:lstStyle/>
          <a:p>
            <a:r>
              <a:rPr lang="en-IN" sz="2799" b="1" i="1" dirty="0">
                <a:solidFill>
                  <a:schemeClr val="tx2"/>
                </a:solidFill>
              </a:rPr>
              <a:t>Let's Check the correlation now:</a:t>
            </a:r>
          </a:p>
          <a:p>
            <a:endParaRPr lang="en-IN"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IN" sz="1799" dirty="0">
              <a:solidFill>
                <a:schemeClr val="bg1"/>
              </a:solidFill>
            </a:endParaRPr>
          </a:p>
          <a:p>
            <a:r>
              <a:rPr lang="en-IN" sz="1799" dirty="0">
                <a:solidFill>
                  <a:schemeClr val="bg1"/>
                </a:solidFill>
              </a:rPr>
              <a:t>Let's change the data type of other object type columns.</a:t>
            </a:r>
          </a:p>
          <a:p>
            <a:endParaRPr lang="en-IN" sz="1799" b="1" i="1" dirty="0">
              <a:solidFill>
                <a:schemeClr val="tx2"/>
              </a:solidFill>
            </a:endParaRPr>
          </a:p>
          <a:p>
            <a:endParaRPr lang="en-IN" sz="1799" dirty="0">
              <a:solidFill>
                <a:schemeClr val="tx2"/>
              </a:solidFill>
            </a:endParaRPr>
          </a:p>
          <a:p>
            <a:endParaRPr lang="en-IN" sz="1799" dirty="0"/>
          </a:p>
        </p:txBody>
      </p:sp>
      <p:pic>
        <p:nvPicPr>
          <p:cNvPr id="5" name="Picture 4">
            <a:extLst>
              <a:ext uri="{FF2B5EF4-FFF2-40B4-BE49-F238E27FC236}">
                <a16:creationId xmlns:a16="http://schemas.microsoft.com/office/drawing/2014/main" id="{2C0D667C-786B-4EED-B491-FB62E3C7C712}"/>
              </a:ext>
            </a:extLst>
          </p:cNvPr>
          <p:cNvPicPr>
            <a:picLocks noChangeAspect="1"/>
          </p:cNvPicPr>
          <p:nvPr/>
        </p:nvPicPr>
        <p:blipFill>
          <a:blip r:embed="rId2"/>
          <a:stretch>
            <a:fillRect/>
          </a:stretch>
        </p:blipFill>
        <p:spPr>
          <a:xfrm>
            <a:off x="233204" y="843900"/>
            <a:ext cx="6847277" cy="5150463"/>
          </a:xfrm>
          <a:prstGeom prst="rect">
            <a:avLst/>
          </a:prstGeom>
        </p:spPr>
      </p:pic>
      <p:pic>
        <p:nvPicPr>
          <p:cNvPr id="7" name="Picture 6">
            <a:extLst>
              <a:ext uri="{FF2B5EF4-FFF2-40B4-BE49-F238E27FC236}">
                <a16:creationId xmlns:a16="http://schemas.microsoft.com/office/drawing/2014/main" id="{BE6B1D30-3911-40AB-A7C9-3CB57D2A15FE}"/>
              </a:ext>
            </a:extLst>
          </p:cNvPr>
          <p:cNvPicPr>
            <a:picLocks noChangeAspect="1"/>
          </p:cNvPicPr>
          <p:nvPr/>
        </p:nvPicPr>
        <p:blipFill rotWithShape="1">
          <a:blip r:embed="rId3"/>
          <a:srcRect r="41337"/>
          <a:stretch/>
        </p:blipFill>
        <p:spPr>
          <a:xfrm>
            <a:off x="7116245" y="2438400"/>
            <a:ext cx="4921767" cy="2804313"/>
          </a:xfrm>
          <a:prstGeom prst="rect">
            <a:avLst/>
          </a:prstGeom>
        </p:spPr>
      </p:pic>
    </p:spTree>
    <p:extLst>
      <p:ext uri="{BB962C8B-B14F-4D97-AF65-F5344CB8AC3E}">
        <p14:creationId xmlns:p14="http://schemas.microsoft.com/office/powerpoint/2010/main" val="3906975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31</a:t>
            </a:fld>
            <a:endParaRPr lang="ru-RU" dirty="0"/>
          </a:p>
        </p:txBody>
      </p:sp>
      <p:sp>
        <p:nvSpPr>
          <p:cNvPr id="3" name="TextBox 2">
            <a:extLst>
              <a:ext uri="{FF2B5EF4-FFF2-40B4-BE49-F238E27FC236}">
                <a16:creationId xmlns:a16="http://schemas.microsoft.com/office/drawing/2014/main" id="{4F9206CE-120B-41CE-ACBE-986973A2D7D7}"/>
              </a:ext>
            </a:extLst>
          </p:cNvPr>
          <p:cNvSpPr txBox="1"/>
          <p:nvPr/>
        </p:nvSpPr>
        <p:spPr>
          <a:xfrm>
            <a:off x="93281" y="234098"/>
            <a:ext cx="11912089" cy="800011"/>
          </a:xfrm>
          <a:prstGeom prst="rect">
            <a:avLst/>
          </a:prstGeom>
          <a:noFill/>
        </p:spPr>
        <p:txBody>
          <a:bodyPr wrap="square" rtlCol="0">
            <a:spAutoFit/>
          </a:bodyPr>
          <a:lstStyle/>
          <a:p>
            <a:r>
              <a:rPr lang="en-US" sz="2799" b="1" i="1" dirty="0">
                <a:solidFill>
                  <a:schemeClr val="tx2"/>
                </a:solidFill>
              </a:rPr>
              <a:t>Encoding:</a:t>
            </a:r>
          </a:p>
          <a:p>
            <a:r>
              <a:rPr lang="en-US" sz="1799" dirty="0"/>
              <a:t>:</a:t>
            </a:r>
            <a:endParaRPr lang="en-IN" sz="1799" dirty="0"/>
          </a:p>
        </p:txBody>
      </p:sp>
      <p:pic>
        <p:nvPicPr>
          <p:cNvPr id="5" name="Picture 4">
            <a:extLst>
              <a:ext uri="{FF2B5EF4-FFF2-40B4-BE49-F238E27FC236}">
                <a16:creationId xmlns:a16="http://schemas.microsoft.com/office/drawing/2014/main" id="{B8D52184-0800-402D-ADB9-D289F87CFC43}"/>
              </a:ext>
            </a:extLst>
          </p:cNvPr>
          <p:cNvPicPr>
            <a:picLocks noChangeAspect="1"/>
          </p:cNvPicPr>
          <p:nvPr/>
        </p:nvPicPr>
        <p:blipFill rotWithShape="1">
          <a:blip r:embed="rId2"/>
          <a:srcRect r="29266"/>
          <a:stretch/>
        </p:blipFill>
        <p:spPr>
          <a:xfrm>
            <a:off x="182022" y="1219200"/>
            <a:ext cx="5680862" cy="4323827"/>
          </a:xfrm>
          <a:prstGeom prst="rect">
            <a:avLst/>
          </a:prstGeom>
        </p:spPr>
      </p:pic>
      <p:pic>
        <p:nvPicPr>
          <p:cNvPr id="7" name="Picture 6">
            <a:extLst>
              <a:ext uri="{FF2B5EF4-FFF2-40B4-BE49-F238E27FC236}">
                <a16:creationId xmlns:a16="http://schemas.microsoft.com/office/drawing/2014/main" id="{550A952C-C59B-4AFA-BC69-FC6724E689C4}"/>
              </a:ext>
            </a:extLst>
          </p:cNvPr>
          <p:cNvPicPr>
            <a:picLocks noChangeAspect="1"/>
          </p:cNvPicPr>
          <p:nvPr/>
        </p:nvPicPr>
        <p:blipFill rotWithShape="1">
          <a:blip r:embed="rId3"/>
          <a:srcRect r="32984"/>
          <a:stretch/>
        </p:blipFill>
        <p:spPr>
          <a:xfrm>
            <a:off x="6325940" y="1238772"/>
            <a:ext cx="5279750" cy="4323828"/>
          </a:xfrm>
          <a:prstGeom prst="rect">
            <a:avLst/>
          </a:prstGeom>
        </p:spPr>
      </p:pic>
      <p:sp>
        <p:nvSpPr>
          <p:cNvPr id="8" name="TextBox 7">
            <a:extLst>
              <a:ext uri="{FF2B5EF4-FFF2-40B4-BE49-F238E27FC236}">
                <a16:creationId xmlns:a16="http://schemas.microsoft.com/office/drawing/2014/main" id="{BD97C24F-504B-4A8C-8E65-34F225F89769}"/>
              </a:ext>
            </a:extLst>
          </p:cNvPr>
          <p:cNvSpPr txBox="1"/>
          <p:nvPr/>
        </p:nvSpPr>
        <p:spPr>
          <a:xfrm>
            <a:off x="348809" y="5582296"/>
            <a:ext cx="5116385" cy="1199504"/>
          </a:xfrm>
          <a:prstGeom prst="rect">
            <a:avLst/>
          </a:prstGeom>
          <a:noFill/>
        </p:spPr>
        <p:txBody>
          <a:bodyPr wrap="square" rtlCol="0">
            <a:spAutoFit/>
          </a:bodyPr>
          <a:lstStyle/>
          <a:p>
            <a:pPr marL="285664" indent="-285664">
              <a:buFont typeface="Courier New" panose="02070309020205020404" pitchFamily="49" charset="0"/>
              <a:buChar char="o"/>
            </a:pPr>
            <a:r>
              <a:rPr lang="en-IN" sz="1799" dirty="0" err="1">
                <a:solidFill>
                  <a:schemeClr val="bg1"/>
                </a:solidFill>
              </a:rPr>
              <a:t>Num_of_owners.We</a:t>
            </a:r>
            <a:r>
              <a:rPr lang="en-IN" sz="1799" dirty="0">
                <a:solidFill>
                  <a:schemeClr val="bg1"/>
                </a:solidFill>
              </a:rPr>
              <a:t> can see negative relation between </a:t>
            </a:r>
            <a:r>
              <a:rPr lang="en-IN" sz="1799" dirty="0" err="1">
                <a:solidFill>
                  <a:schemeClr val="bg1"/>
                </a:solidFill>
              </a:rPr>
              <a:t>Man_year</a:t>
            </a:r>
            <a:r>
              <a:rPr lang="en-IN" sz="1799" dirty="0">
                <a:solidFill>
                  <a:schemeClr val="bg1"/>
                </a:solidFill>
              </a:rPr>
              <a:t> and </a:t>
            </a:r>
            <a:r>
              <a:rPr lang="en-IN" sz="1799" dirty="0" err="1">
                <a:solidFill>
                  <a:schemeClr val="bg1"/>
                </a:solidFill>
              </a:rPr>
              <a:t>Num_of_owners</a:t>
            </a:r>
            <a:r>
              <a:rPr lang="en-IN" sz="1799" dirty="0">
                <a:solidFill>
                  <a:schemeClr val="bg1"/>
                </a:solidFill>
              </a:rPr>
              <a:t>.</a:t>
            </a:r>
          </a:p>
          <a:p>
            <a:endParaRPr lang="en-IN" sz="1799" dirty="0"/>
          </a:p>
        </p:txBody>
      </p:sp>
      <p:sp>
        <p:nvSpPr>
          <p:cNvPr id="9" name="TextBox 8">
            <a:extLst>
              <a:ext uri="{FF2B5EF4-FFF2-40B4-BE49-F238E27FC236}">
                <a16:creationId xmlns:a16="http://schemas.microsoft.com/office/drawing/2014/main" id="{7C5A52EB-2FA2-4D1D-9AAC-6851E413C9A4}"/>
              </a:ext>
            </a:extLst>
          </p:cNvPr>
          <p:cNvSpPr txBox="1"/>
          <p:nvPr/>
        </p:nvSpPr>
        <p:spPr>
          <a:xfrm>
            <a:off x="6526495" y="5706310"/>
            <a:ext cx="5279751" cy="923090"/>
          </a:xfrm>
          <a:prstGeom prst="rect">
            <a:avLst/>
          </a:prstGeom>
          <a:noFill/>
        </p:spPr>
        <p:txBody>
          <a:bodyPr wrap="square" rtlCol="0">
            <a:spAutoFit/>
          </a:bodyPr>
          <a:lstStyle/>
          <a:p>
            <a:pPr marL="285664" indent="-285664">
              <a:buFont typeface="Courier New" panose="02070309020205020404" pitchFamily="49" charset="0"/>
              <a:buChar char="o"/>
            </a:pPr>
            <a:r>
              <a:rPr lang="en-IN" sz="1799" dirty="0" err="1">
                <a:solidFill>
                  <a:schemeClr val="bg1"/>
                </a:solidFill>
              </a:rPr>
              <a:t>Num_of_owners.We</a:t>
            </a:r>
            <a:r>
              <a:rPr lang="en-IN" sz="1799" dirty="0">
                <a:solidFill>
                  <a:schemeClr val="bg1"/>
                </a:solidFill>
              </a:rPr>
              <a:t> can see positive relation between </a:t>
            </a:r>
            <a:r>
              <a:rPr lang="en-IN" sz="1799" dirty="0" err="1">
                <a:solidFill>
                  <a:schemeClr val="bg1"/>
                </a:solidFill>
              </a:rPr>
              <a:t>Man_year</a:t>
            </a:r>
            <a:r>
              <a:rPr lang="en-IN" sz="1799" dirty="0">
                <a:solidFill>
                  <a:schemeClr val="bg1"/>
                </a:solidFill>
              </a:rPr>
              <a:t> and Price.</a:t>
            </a:r>
          </a:p>
          <a:p>
            <a:endParaRPr lang="en-IN" sz="1799" dirty="0"/>
          </a:p>
        </p:txBody>
      </p:sp>
    </p:spTree>
    <p:extLst>
      <p:ext uri="{BB962C8B-B14F-4D97-AF65-F5344CB8AC3E}">
        <p14:creationId xmlns:p14="http://schemas.microsoft.com/office/powerpoint/2010/main" val="614765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32</a:t>
            </a:fld>
            <a:endParaRPr lang="ru-RU" dirty="0"/>
          </a:p>
        </p:txBody>
      </p:sp>
      <p:pic>
        <p:nvPicPr>
          <p:cNvPr id="4" name="Picture 3">
            <a:extLst>
              <a:ext uri="{FF2B5EF4-FFF2-40B4-BE49-F238E27FC236}">
                <a16:creationId xmlns:a16="http://schemas.microsoft.com/office/drawing/2014/main" id="{A19F0909-5978-45C0-8EFF-68F7240A0B4C}"/>
              </a:ext>
            </a:extLst>
          </p:cNvPr>
          <p:cNvPicPr>
            <a:picLocks noChangeAspect="1"/>
          </p:cNvPicPr>
          <p:nvPr/>
        </p:nvPicPr>
        <p:blipFill>
          <a:blip r:embed="rId2"/>
          <a:stretch>
            <a:fillRect/>
          </a:stretch>
        </p:blipFill>
        <p:spPr>
          <a:xfrm>
            <a:off x="206466" y="196785"/>
            <a:ext cx="7396682" cy="4557917"/>
          </a:xfrm>
          <a:prstGeom prst="rect">
            <a:avLst/>
          </a:prstGeom>
        </p:spPr>
      </p:pic>
      <p:sp>
        <p:nvSpPr>
          <p:cNvPr id="5" name="TextBox 4">
            <a:extLst>
              <a:ext uri="{FF2B5EF4-FFF2-40B4-BE49-F238E27FC236}">
                <a16:creationId xmlns:a16="http://schemas.microsoft.com/office/drawing/2014/main" id="{9A22B2E7-31CC-45A5-AB91-66A8ACC093BC}"/>
              </a:ext>
            </a:extLst>
          </p:cNvPr>
          <p:cNvSpPr txBox="1"/>
          <p:nvPr/>
        </p:nvSpPr>
        <p:spPr>
          <a:xfrm>
            <a:off x="206466" y="5401510"/>
            <a:ext cx="7396682" cy="923090"/>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Checking the columns which are positively and negative correlated with the target columns:</a:t>
            </a:r>
          </a:p>
          <a:p>
            <a:endParaRPr lang="en-IN" sz="1799" dirty="0"/>
          </a:p>
        </p:txBody>
      </p:sp>
    </p:spTree>
    <p:extLst>
      <p:ext uri="{BB962C8B-B14F-4D97-AF65-F5344CB8AC3E}">
        <p14:creationId xmlns:p14="http://schemas.microsoft.com/office/powerpoint/2010/main" val="1418103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33</a:t>
            </a:fld>
            <a:endParaRPr lang="ru-RU" dirty="0"/>
          </a:p>
        </p:txBody>
      </p:sp>
      <p:pic>
        <p:nvPicPr>
          <p:cNvPr id="4" name="Picture 3">
            <a:extLst>
              <a:ext uri="{FF2B5EF4-FFF2-40B4-BE49-F238E27FC236}">
                <a16:creationId xmlns:a16="http://schemas.microsoft.com/office/drawing/2014/main" id="{2E3FAE30-913B-465A-8A4C-EE1F5945963F}"/>
              </a:ext>
            </a:extLst>
          </p:cNvPr>
          <p:cNvPicPr>
            <a:picLocks noChangeAspect="1"/>
          </p:cNvPicPr>
          <p:nvPr/>
        </p:nvPicPr>
        <p:blipFill>
          <a:blip r:embed="rId2"/>
          <a:stretch>
            <a:fillRect/>
          </a:stretch>
        </p:blipFill>
        <p:spPr>
          <a:xfrm>
            <a:off x="158579" y="128853"/>
            <a:ext cx="6221898" cy="4489490"/>
          </a:xfrm>
          <a:prstGeom prst="rect">
            <a:avLst/>
          </a:prstGeom>
        </p:spPr>
      </p:pic>
      <p:sp>
        <p:nvSpPr>
          <p:cNvPr id="5" name="TextBox 4">
            <a:extLst>
              <a:ext uri="{FF2B5EF4-FFF2-40B4-BE49-F238E27FC236}">
                <a16:creationId xmlns:a16="http://schemas.microsoft.com/office/drawing/2014/main" id="{3F1A9448-6739-4231-B814-DD0E8DE991F5}"/>
              </a:ext>
            </a:extLst>
          </p:cNvPr>
          <p:cNvSpPr txBox="1"/>
          <p:nvPr/>
        </p:nvSpPr>
        <p:spPr>
          <a:xfrm>
            <a:off x="158579" y="4991471"/>
            <a:ext cx="6221898" cy="1199504"/>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Our target column Price is positively correlated with Man-year and has negative correlation with Fuel column</a:t>
            </a:r>
            <a:r>
              <a:rPr lang="en-IN" sz="1799" dirty="0"/>
              <a:t>..</a:t>
            </a:r>
          </a:p>
          <a:p>
            <a:endParaRPr lang="en-IN" sz="1799" dirty="0"/>
          </a:p>
        </p:txBody>
      </p:sp>
      <p:pic>
        <p:nvPicPr>
          <p:cNvPr id="7" name="Picture 6">
            <a:extLst>
              <a:ext uri="{FF2B5EF4-FFF2-40B4-BE49-F238E27FC236}">
                <a16:creationId xmlns:a16="http://schemas.microsoft.com/office/drawing/2014/main" id="{E4A82C0F-1F10-4CCB-99D8-52E0B426BF74}"/>
              </a:ext>
            </a:extLst>
          </p:cNvPr>
          <p:cNvPicPr>
            <a:picLocks noChangeAspect="1"/>
          </p:cNvPicPr>
          <p:nvPr/>
        </p:nvPicPr>
        <p:blipFill rotWithShape="1">
          <a:blip r:embed="rId3"/>
          <a:srcRect r="33182"/>
          <a:stretch/>
        </p:blipFill>
        <p:spPr>
          <a:xfrm>
            <a:off x="6509324" y="2373598"/>
            <a:ext cx="5239189" cy="1457148"/>
          </a:xfrm>
          <a:prstGeom prst="rect">
            <a:avLst/>
          </a:prstGeom>
        </p:spPr>
      </p:pic>
      <p:sp>
        <p:nvSpPr>
          <p:cNvPr id="9" name="TextBox 8">
            <a:extLst>
              <a:ext uri="{FF2B5EF4-FFF2-40B4-BE49-F238E27FC236}">
                <a16:creationId xmlns:a16="http://schemas.microsoft.com/office/drawing/2014/main" id="{1B554DE7-183B-402C-8E8F-DC49E0DD320B}"/>
              </a:ext>
            </a:extLst>
          </p:cNvPr>
          <p:cNvSpPr txBox="1"/>
          <p:nvPr/>
        </p:nvSpPr>
        <p:spPr>
          <a:xfrm>
            <a:off x="6805549" y="4972184"/>
            <a:ext cx="4942965" cy="1200016"/>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Other than price all other columns object type hence Skewness and outliers removal is not required.</a:t>
            </a:r>
          </a:p>
          <a:p>
            <a:endParaRPr lang="en-IN" sz="1799" dirty="0"/>
          </a:p>
        </p:txBody>
      </p:sp>
    </p:spTree>
    <p:extLst>
      <p:ext uri="{BB962C8B-B14F-4D97-AF65-F5344CB8AC3E}">
        <p14:creationId xmlns:p14="http://schemas.microsoft.com/office/powerpoint/2010/main" val="287528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34</a:t>
            </a:fld>
            <a:endParaRPr lang="ru-RU" dirty="0"/>
          </a:p>
        </p:txBody>
      </p:sp>
      <p:sp>
        <p:nvSpPr>
          <p:cNvPr id="3" name="TextBox 2">
            <a:extLst>
              <a:ext uri="{FF2B5EF4-FFF2-40B4-BE49-F238E27FC236}">
                <a16:creationId xmlns:a16="http://schemas.microsoft.com/office/drawing/2014/main" id="{244DF20E-530B-43F2-B987-3F1FEBB59B68}"/>
              </a:ext>
            </a:extLst>
          </p:cNvPr>
          <p:cNvSpPr txBox="1"/>
          <p:nvPr/>
        </p:nvSpPr>
        <p:spPr>
          <a:xfrm>
            <a:off x="52703" y="122033"/>
            <a:ext cx="12083416" cy="1600021"/>
          </a:xfrm>
          <a:prstGeom prst="rect">
            <a:avLst/>
          </a:prstGeom>
          <a:noFill/>
        </p:spPr>
        <p:txBody>
          <a:bodyPr wrap="square" rtlCol="0">
            <a:spAutoFit/>
          </a:bodyPr>
          <a:lstStyle/>
          <a:p>
            <a:r>
              <a:rPr lang="en-IN" sz="1799" dirty="0"/>
              <a:t>                                </a:t>
            </a:r>
            <a:r>
              <a:rPr lang="en-IN" sz="2799" dirty="0">
                <a:solidFill>
                  <a:schemeClr val="tx2"/>
                </a:solidFill>
                <a:latin typeface="Algerian" panose="04020705040A02060702" pitchFamily="82" charset="0"/>
              </a:rPr>
              <a:t>Model/s Development and Evaluation</a:t>
            </a:r>
          </a:p>
          <a:p>
            <a:r>
              <a:rPr lang="en-IN" sz="2399" b="1" i="1" dirty="0">
                <a:solidFill>
                  <a:schemeClr val="bg1"/>
                </a:solidFill>
              </a:rPr>
              <a:t>Finding best random state:</a:t>
            </a:r>
          </a:p>
          <a:p>
            <a:endParaRPr lang="en-IN" sz="1799" dirty="0">
              <a:solidFill>
                <a:schemeClr val="bg1"/>
              </a:solidFill>
            </a:endParaRPr>
          </a:p>
          <a:p>
            <a:endParaRPr lang="en-IN" sz="2799" dirty="0">
              <a:solidFill>
                <a:schemeClr val="tx2"/>
              </a:solidFill>
              <a:latin typeface="Algerian" panose="04020705040A02060702" pitchFamily="82" charset="0"/>
            </a:endParaRPr>
          </a:p>
        </p:txBody>
      </p:sp>
      <p:pic>
        <p:nvPicPr>
          <p:cNvPr id="5" name="Picture 4">
            <a:extLst>
              <a:ext uri="{FF2B5EF4-FFF2-40B4-BE49-F238E27FC236}">
                <a16:creationId xmlns:a16="http://schemas.microsoft.com/office/drawing/2014/main" id="{AA841752-666C-4675-A50F-A03F914462ED}"/>
              </a:ext>
            </a:extLst>
          </p:cNvPr>
          <p:cNvPicPr>
            <a:picLocks noChangeAspect="1"/>
          </p:cNvPicPr>
          <p:nvPr/>
        </p:nvPicPr>
        <p:blipFill>
          <a:blip r:embed="rId2"/>
          <a:stretch>
            <a:fillRect/>
          </a:stretch>
        </p:blipFill>
        <p:spPr>
          <a:xfrm>
            <a:off x="1094953" y="2286000"/>
            <a:ext cx="9647659" cy="2514296"/>
          </a:xfrm>
          <a:prstGeom prst="rect">
            <a:avLst/>
          </a:prstGeom>
        </p:spPr>
      </p:pic>
    </p:spTree>
    <p:extLst>
      <p:ext uri="{BB962C8B-B14F-4D97-AF65-F5344CB8AC3E}">
        <p14:creationId xmlns:p14="http://schemas.microsoft.com/office/powerpoint/2010/main" val="133515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35</a:t>
            </a:fld>
            <a:endParaRPr lang="ru-RU" dirty="0"/>
          </a:p>
        </p:txBody>
      </p:sp>
      <p:pic>
        <p:nvPicPr>
          <p:cNvPr id="4" name="Picture 3">
            <a:extLst>
              <a:ext uri="{FF2B5EF4-FFF2-40B4-BE49-F238E27FC236}">
                <a16:creationId xmlns:a16="http://schemas.microsoft.com/office/drawing/2014/main" id="{8BCBCDF8-C499-4F48-9735-D4FA4378C2BE}"/>
              </a:ext>
            </a:extLst>
          </p:cNvPr>
          <p:cNvPicPr>
            <a:picLocks noChangeAspect="1"/>
          </p:cNvPicPr>
          <p:nvPr/>
        </p:nvPicPr>
        <p:blipFill>
          <a:blip r:embed="rId2"/>
          <a:stretch>
            <a:fillRect/>
          </a:stretch>
        </p:blipFill>
        <p:spPr>
          <a:xfrm>
            <a:off x="121266" y="295491"/>
            <a:ext cx="7826346" cy="5190909"/>
          </a:xfrm>
          <a:prstGeom prst="rect">
            <a:avLst/>
          </a:prstGeom>
        </p:spPr>
      </p:pic>
      <p:pic>
        <p:nvPicPr>
          <p:cNvPr id="6" name="Picture 5">
            <a:extLst>
              <a:ext uri="{FF2B5EF4-FFF2-40B4-BE49-F238E27FC236}">
                <a16:creationId xmlns:a16="http://schemas.microsoft.com/office/drawing/2014/main" id="{DFEA437B-465A-486C-81D9-C8FA7B31C300}"/>
              </a:ext>
            </a:extLst>
          </p:cNvPr>
          <p:cNvPicPr>
            <a:picLocks noChangeAspect="1"/>
          </p:cNvPicPr>
          <p:nvPr/>
        </p:nvPicPr>
        <p:blipFill>
          <a:blip r:embed="rId3"/>
          <a:stretch>
            <a:fillRect/>
          </a:stretch>
        </p:blipFill>
        <p:spPr>
          <a:xfrm>
            <a:off x="121266" y="5420747"/>
            <a:ext cx="7826346" cy="1161909"/>
          </a:xfrm>
          <a:prstGeom prst="rect">
            <a:avLst/>
          </a:prstGeom>
        </p:spPr>
      </p:pic>
      <p:sp>
        <p:nvSpPr>
          <p:cNvPr id="7" name="TextBox 6">
            <a:extLst>
              <a:ext uri="{FF2B5EF4-FFF2-40B4-BE49-F238E27FC236}">
                <a16:creationId xmlns:a16="http://schemas.microsoft.com/office/drawing/2014/main" id="{9D54E296-0267-48EE-8FB1-1BC21B36380C}"/>
              </a:ext>
            </a:extLst>
          </p:cNvPr>
          <p:cNvSpPr txBox="1"/>
          <p:nvPr/>
        </p:nvSpPr>
        <p:spPr>
          <a:xfrm>
            <a:off x="8154541" y="2381384"/>
            <a:ext cx="3812118" cy="1200016"/>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Highest Accuracy is </a:t>
            </a:r>
            <a:r>
              <a:rPr lang="en-IN" sz="1799" dirty="0" err="1">
                <a:solidFill>
                  <a:schemeClr val="bg1"/>
                </a:solidFill>
              </a:rPr>
              <a:t>BaggingRegressor</a:t>
            </a:r>
            <a:r>
              <a:rPr lang="en-IN" sz="1799" dirty="0">
                <a:solidFill>
                  <a:schemeClr val="bg1"/>
                </a:solidFill>
              </a:rPr>
              <a:t> which is 88.10%</a:t>
            </a:r>
          </a:p>
          <a:p>
            <a:endParaRPr lang="en-IN" sz="1799" dirty="0"/>
          </a:p>
        </p:txBody>
      </p:sp>
    </p:spTree>
    <p:extLst>
      <p:ext uri="{BB962C8B-B14F-4D97-AF65-F5344CB8AC3E}">
        <p14:creationId xmlns:p14="http://schemas.microsoft.com/office/powerpoint/2010/main" val="3629996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36</a:t>
            </a:fld>
            <a:endParaRPr lang="ru-RU" dirty="0"/>
          </a:p>
        </p:txBody>
      </p:sp>
      <p:sp>
        <p:nvSpPr>
          <p:cNvPr id="3" name="TextBox 2">
            <a:extLst>
              <a:ext uri="{FF2B5EF4-FFF2-40B4-BE49-F238E27FC236}">
                <a16:creationId xmlns:a16="http://schemas.microsoft.com/office/drawing/2014/main" id="{3CAE5F2E-09E3-46B3-98EB-EAD197611607}"/>
              </a:ext>
            </a:extLst>
          </p:cNvPr>
          <p:cNvSpPr txBox="1"/>
          <p:nvPr/>
        </p:nvSpPr>
        <p:spPr>
          <a:xfrm>
            <a:off x="15236" y="81674"/>
            <a:ext cx="11930745" cy="738472"/>
          </a:xfrm>
          <a:prstGeom prst="rect">
            <a:avLst/>
          </a:prstGeom>
          <a:noFill/>
        </p:spPr>
        <p:txBody>
          <a:bodyPr wrap="square" rtlCol="0">
            <a:spAutoFit/>
          </a:bodyPr>
          <a:lstStyle/>
          <a:p>
            <a:r>
              <a:rPr lang="en-US" sz="2399" b="1" i="1" dirty="0">
                <a:solidFill>
                  <a:schemeClr val="tx2"/>
                </a:solidFill>
              </a:rPr>
              <a:t>Hyper </a:t>
            </a:r>
            <a:r>
              <a:rPr lang="en-US" sz="2399" b="1" i="1" dirty="0" err="1">
                <a:solidFill>
                  <a:schemeClr val="tx2"/>
                </a:solidFill>
              </a:rPr>
              <a:t>paramet</a:t>
            </a:r>
            <a:r>
              <a:rPr lang="en-US" sz="2399" b="1" i="1" dirty="0">
                <a:solidFill>
                  <a:schemeClr val="tx2"/>
                </a:solidFill>
              </a:rPr>
              <a:t> </a:t>
            </a:r>
            <a:r>
              <a:rPr lang="en-US" sz="2399" b="1" i="1" dirty="0" err="1">
                <a:solidFill>
                  <a:schemeClr val="tx2"/>
                </a:solidFill>
              </a:rPr>
              <a:t>Tunning</a:t>
            </a:r>
            <a:r>
              <a:rPr lang="en-US" sz="2399" b="1" i="1" dirty="0">
                <a:solidFill>
                  <a:schemeClr val="tx2"/>
                </a:solidFill>
              </a:rPr>
              <a:t>:</a:t>
            </a:r>
          </a:p>
          <a:p>
            <a:endParaRPr lang="en-IN" sz="1799" b="1" i="1" dirty="0">
              <a:solidFill>
                <a:schemeClr val="tx2"/>
              </a:solidFill>
            </a:endParaRPr>
          </a:p>
        </p:txBody>
      </p:sp>
      <p:pic>
        <p:nvPicPr>
          <p:cNvPr id="5" name="Picture 4">
            <a:extLst>
              <a:ext uri="{FF2B5EF4-FFF2-40B4-BE49-F238E27FC236}">
                <a16:creationId xmlns:a16="http://schemas.microsoft.com/office/drawing/2014/main" id="{787E6D99-AEA3-43CE-9AC4-9CAF9A2284A3}"/>
              </a:ext>
            </a:extLst>
          </p:cNvPr>
          <p:cNvPicPr>
            <a:picLocks noChangeAspect="1"/>
          </p:cNvPicPr>
          <p:nvPr/>
        </p:nvPicPr>
        <p:blipFill>
          <a:blip r:embed="rId2"/>
          <a:stretch>
            <a:fillRect/>
          </a:stretch>
        </p:blipFill>
        <p:spPr>
          <a:xfrm>
            <a:off x="98974" y="671358"/>
            <a:ext cx="10787014" cy="5989101"/>
          </a:xfrm>
          <a:prstGeom prst="rect">
            <a:avLst/>
          </a:prstGeom>
        </p:spPr>
      </p:pic>
    </p:spTree>
    <p:extLst>
      <p:ext uri="{BB962C8B-B14F-4D97-AF65-F5344CB8AC3E}">
        <p14:creationId xmlns:p14="http://schemas.microsoft.com/office/powerpoint/2010/main" val="2370731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37</a:t>
            </a:fld>
            <a:endParaRPr lang="ru-RU" dirty="0"/>
          </a:p>
        </p:txBody>
      </p:sp>
      <p:pic>
        <p:nvPicPr>
          <p:cNvPr id="4" name="Picture 3">
            <a:extLst>
              <a:ext uri="{FF2B5EF4-FFF2-40B4-BE49-F238E27FC236}">
                <a16:creationId xmlns:a16="http://schemas.microsoft.com/office/drawing/2014/main" id="{57DFD8B7-7647-4EFE-AE54-42EA425B7CD4}"/>
              </a:ext>
            </a:extLst>
          </p:cNvPr>
          <p:cNvPicPr>
            <a:picLocks noChangeAspect="1"/>
          </p:cNvPicPr>
          <p:nvPr/>
        </p:nvPicPr>
        <p:blipFill>
          <a:blip r:embed="rId2"/>
          <a:stretch>
            <a:fillRect/>
          </a:stretch>
        </p:blipFill>
        <p:spPr>
          <a:xfrm>
            <a:off x="130594" y="141753"/>
            <a:ext cx="10727410" cy="6575432"/>
          </a:xfrm>
          <a:prstGeom prst="rect">
            <a:avLst/>
          </a:prstGeom>
        </p:spPr>
      </p:pic>
    </p:spTree>
    <p:extLst>
      <p:ext uri="{BB962C8B-B14F-4D97-AF65-F5344CB8AC3E}">
        <p14:creationId xmlns:p14="http://schemas.microsoft.com/office/powerpoint/2010/main" val="2486621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38</a:t>
            </a:fld>
            <a:endParaRPr lang="ru-RU" dirty="0"/>
          </a:p>
        </p:txBody>
      </p:sp>
      <p:pic>
        <p:nvPicPr>
          <p:cNvPr id="4" name="Picture 3">
            <a:extLst>
              <a:ext uri="{FF2B5EF4-FFF2-40B4-BE49-F238E27FC236}">
                <a16:creationId xmlns:a16="http://schemas.microsoft.com/office/drawing/2014/main" id="{803888F3-65A5-4413-867B-76ED9CE34D14}"/>
              </a:ext>
            </a:extLst>
          </p:cNvPr>
          <p:cNvPicPr>
            <a:picLocks noChangeAspect="1"/>
          </p:cNvPicPr>
          <p:nvPr/>
        </p:nvPicPr>
        <p:blipFill>
          <a:blip r:embed="rId2"/>
          <a:stretch>
            <a:fillRect/>
          </a:stretch>
        </p:blipFill>
        <p:spPr>
          <a:xfrm>
            <a:off x="139921" y="193165"/>
            <a:ext cx="10410252" cy="6471671"/>
          </a:xfrm>
          <a:prstGeom prst="rect">
            <a:avLst/>
          </a:prstGeom>
        </p:spPr>
      </p:pic>
    </p:spTree>
    <p:extLst>
      <p:ext uri="{BB962C8B-B14F-4D97-AF65-F5344CB8AC3E}">
        <p14:creationId xmlns:p14="http://schemas.microsoft.com/office/powerpoint/2010/main" val="2578605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39</a:t>
            </a:fld>
            <a:endParaRPr lang="ru-RU" dirty="0"/>
          </a:p>
        </p:txBody>
      </p:sp>
      <p:pic>
        <p:nvPicPr>
          <p:cNvPr id="4" name="Picture 3">
            <a:extLst>
              <a:ext uri="{FF2B5EF4-FFF2-40B4-BE49-F238E27FC236}">
                <a16:creationId xmlns:a16="http://schemas.microsoft.com/office/drawing/2014/main" id="{31584F13-B487-4F0B-B6AE-A7EB665377C1}"/>
              </a:ext>
            </a:extLst>
          </p:cNvPr>
          <p:cNvPicPr>
            <a:picLocks noChangeAspect="1"/>
          </p:cNvPicPr>
          <p:nvPr/>
        </p:nvPicPr>
        <p:blipFill>
          <a:blip r:embed="rId2"/>
          <a:stretch>
            <a:fillRect/>
          </a:stretch>
        </p:blipFill>
        <p:spPr>
          <a:xfrm>
            <a:off x="158577" y="156072"/>
            <a:ext cx="10130407" cy="6545857"/>
          </a:xfrm>
          <a:prstGeom prst="rect">
            <a:avLst/>
          </a:prstGeom>
        </p:spPr>
      </p:pic>
    </p:spTree>
    <p:extLst>
      <p:ext uri="{BB962C8B-B14F-4D97-AF65-F5344CB8AC3E}">
        <p14:creationId xmlns:p14="http://schemas.microsoft.com/office/powerpoint/2010/main" val="2989542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912812" y="2241825"/>
            <a:ext cx="4182082" cy="377300"/>
          </a:xfrm>
        </p:spPr>
        <p:txBody>
          <a:bodyPr>
            <a:normAutofit fontScale="92500" lnSpcReduction="10000"/>
          </a:bodyPr>
          <a:lstStyle/>
          <a:p>
            <a:r>
              <a:rPr lang="en-US" dirty="0"/>
              <a:t>DATA COLLECTION PHASE:</a:t>
            </a:r>
            <a:endParaRPr lang="ru-RU" dirty="0"/>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760412" y="2619125"/>
            <a:ext cx="4182082" cy="2307592"/>
          </a:xfrm>
        </p:spPr>
        <p:txBody>
          <a:bodyPr>
            <a:normAutofit fontScale="92500" lnSpcReduction="10000"/>
          </a:bodyPr>
          <a:lstStyle/>
          <a:p>
            <a:r>
              <a:rPr lang="en-IN" dirty="0"/>
              <a:t>We need to scrape </a:t>
            </a:r>
            <a:r>
              <a:rPr lang="en-IN" dirty="0" err="1"/>
              <a:t>approx</a:t>
            </a:r>
            <a:r>
              <a:rPr lang="en-IN" dirty="0"/>
              <a:t> 5000 used cars data. </a:t>
            </a:r>
          </a:p>
          <a:p>
            <a:r>
              <a:rPr lang="en-IN" dirty="0"/>
              <a:t>In this section we need to scrape the data of used cars from websites. We need web scraping for this. we have to fetch data for different locations. The number of columns for data doesn’t have limit. Generally, these columns are Brand, model, variant, manufacturing year, driven </a:t>
            </a:r>
            <a:r>
              <a:rPr lang="en-IN" dirty="0" err="1"/>
              <a:t>kilometers</a:t>
            </a:r>
            <a:r>
              <a:rPr lang="en-IN" dirty="0"/>
              <a:t>, fuel, number of owners, location and at last target variable Price of the car. This data is to give you a hint about important variables in used car model.</a:t>
            </a:r>
          </a:p>
          <a:p>
            <a:pPr marL="0" indent="0">
              <a:buNone/>
            </a:pPr>
            <a:endParaRPr lang="en-US"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4</a:t>
            </a:fld>
            <a:endParaRPr lang="ru-RU" dirty="0"/>
          </a:p>
        </p:txBody>
      </p:sp>
      <p:sp>
        <p:nvSpPr>
          <p:cNvPr id="8" name="Text Placeholder 5">
            <a:extLst>
              <a:ext uri="{FF2B5EF4-FFF2-40B4-BE49-F238E27FC236}">
                <a16:creationId xmlns:a16="http://schemas.microsoft.com/office/drawing/2014/main" id="{ED6C4878-6B8D-4A3E-868A-6BC71B430661}"/>
              </a:ext>
            </a:extLst>
          </p:cNvPr>
          <p:cNvSpPr txBox="1">
            <a:spLocks/>
          </p:cNvSpPr>
          <p:nvPr/>
        </p:nvSpPr>
        <p:spPr>
          <a:xfrm>
            <a:off x="6941530" y="2268108"/>
            <a:ext cx="4182082" cy="377300"/>
          </a:xfrm>
          <a:prstGeom prst="rect">
            <a:avLst/>
          </a:prstGeom>
        </p:spPr>
        <p:txBody>
          <a:bodyPr vert="horz" lIns="91440" tIns="45720" rIns="91440" bIns="45720" rtlCol="0">
            <a:normAutofit fontScale="92500" lnSpcReduction="10000"/>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2199" b="0" i="0" kern="1200">
                <a:solidFill>
                  <a:schemeClr val="tx2"/>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MODEL BUILDING PHASE:</a:t>
            </a:r>
            <a:endParaRPr lang="ru-RU" dirty="0"/>
          </a:p>
        </p:txBody>
      </p:sp>
      <p:sp>
        <p:nvSpPr>
          <p:cNvPr id="9" name="Text Placeholder 3">
            <a:extLst>
              <a:ext uri="{FF2B5EF4-FFF2-40B4-BE49-F238E27FC236}">
                <a16:creationId xmlns:a16="http://schemas.microsoft.com/office/drawing/2014/main" id="{0EC93405-3FE3-448F-8AE0-24CF0B3B26AD}"/>
              </a:ext>
            </a:extLst>
          </p:cNvPr>
          <p:cNvSpPr txBox="1">
            <a:spLocks/>
          </p:cNvSpPr>
          <p:nvPr/>
        </p:nvSpPr>
        <p:spPr>
          <a:xfrm>
            <a:off x="6702907" y="2645408"/>
            <a:ext cx="4182082" cy="2307592"/>
          </a:xfrm>
          <a:prstGeom prst="rect">
            <a:avLst/>
          </a:prstGeom>
        </p:spPr>
        <p:txBody>
          <a:bodyPr vert="horz" lIns="0" tIns="45720" rIns="91440" bIns="45720" rtlCol="0">
            <a:normAutofit/>
          </a:bodyPr>
          <a:lstStyle>
            <a:lvl1pPr marL="179946" indent="-179946" algn="l" defTabSz="457063" rtl="0" eaLnBrk="1" latinLnBrk="0" hangingPunct="1">
              <a:spcBef>
                <a:spcPts val="600"/>
              </a:spcBef>
              <a:spcAft>
                <a:spcPts val="0"/>
              </a:spcAft>
              <a:buClr>
                <a:schemeClr val="bg2"/>
              </a:buClr>
              <a:buSzPct val="80000"/>
              <a:buFont typeface="Wingdings" panose="05000000000000000000" pitchFamily="2" charset="2"/>
              <a:buChar char="§"/>
              <a:defRPr sz="1400" b="0" i="0" kern="1200">
                <a:solidFill>
                  <a:schemeClr val="bg1">
                    <a:lumMod val="75000"/>
                  </a:schemeClr>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panose="05000000000000000000" pitchFamily="2" charset="2"/>
              <a:buNone/>
            </a:pPr>
            <a:r>
              <a:rPr lang="en-IN"/>
              <a:t>	After collecting the data, you need to build a machine learning model. Before model building do all data pre-processing steps. Try different models with different hyper parameters and select the best model.</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2987149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40</a:t>
            </a:fld>
            <a:endParaRPr lang="ru-RU" dirty="0"/>
          </a:p>
        </p:txBody>
      </p:sp>
      <p:pic>
        <p:nvPicPr>
          <p:cNvPr id="4" name="Picture 3">
            <a:extLst>
              <a:ext uri="{FF2B5EF4-FFF2-40B4-BE49-F238E27FC236}">
                <a16:creationId xmlns:a16="http://schemas.microsoft.com/office/drawing/2014/main" id="{3A650D96-91B4-4364-AA6C-B87CA250727F}"/>
              </a:ext>
            </a:extLst>
          </p:cNvPr>
          <p:cNvPicPr>
            <a:picLocks noChangeAspect="1"/>
          </p:cNvPicPr>
          <p:nvPr/>
        </p:nvPicPr>
        <p:blipFill>
          <a:blip r:embed="rId2"/>
          <a:stretch>
            <a:fillRect/>
          </a:stretch>
        </p:blipFill>
        <p:spPr>
          <a:xfrm>
            <a:off x="205220" y="171203"/>
            <a:ext cx="9625226" cy="6515594"/>
          </a:xfrm>
          <a:prstGeom prst="rect">
            <a:avLst/>
          </a:prstGeom>
        </p:spPr>
      </p:pic>
    </p:spTree>
    <p:extLst>
      <p:ext uri="{BB962C8B-B14F-4D97-AF65-F5344CB8AC3E}">
        <p14:creationId xmlns:p14="http://schemas.microsoft.com/office/powerpoint/2010/main" val="4153876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41</a:t>
            </a:fld>
            <a:endParaRPr lang="ru-RU" dirty="0"/>
          </a:p>
        </p:txBody>
      </p:sp>
      <p:pic>
        <p:nvPicPr>
          <p:cNvPr id="4" name="Picture 3">
            <a:extLst>
              <a:ext uri="{FF2B5EF4-FFF2-40B4-BE49-F238E27FC236}">
                <a16:creationId xmlns:a16="http://schemas.microsoft.com/office/drawing/2014/main" id="{9AD3F272-0C05-4AD9-8F62-F79D06F5FD24}"/>
              </a:ext>
            </a:extLst>
          </p:cNvPr>
          <p:cNvPicPr>
            <a:picLocks noChangeAspect="1"/>
          </p:cNvPicPr>
          <p:nvPr/>
        </p:nvPicPr>
        <p:blipFill>
          <a:blip r:embed="rId2"/>
          <a:stretch>
            <a:fillRect/>
          </a:stretch>
        </p:blipFill>
        <p:spPr>
          <a:xfrm>
            <a:off x="251860" y="399997"/>
            <a:ext cx="7956941" cy="4934003"/>
          </a:xfrm>
          <a:prstGeom prst="rect">
            <a:avLst/>
          </a:prstGeom>
        </p:spPr>
      </p:pic>
      <p:pic>
        <p:nvPicPr>
          <p:cNvPr id="6" name="Picture 5">
            <a:extLst>
              <a:ext uri="{FF2B5EF4-FFF2-40B4-BE49-F238E27FC236}">
                <a16:creationId xmlns:a16="http://schemas.microsoft.com/office/drawing/2014/main" id="{7EE966B6-1DEE-47A9-A8AE-B43DA239A856}"/>
              </a:ext>
            </a:extLst>
          </p:cNvPr>
          <p:cNvPicPr>
            <a:picLocks noChangeAspect="1"/>
          </p:cNvPicPr>
          <p:nvPr/>
        </p:nvPicPr>
        <p:blipFill>
          <a:blip r:embed="rId3"/>
          <a:stretch>
            <a:fillRect/>
          </a:stretch>
        </p:blipFill>
        <p:spPr>
          <a:xfrm>
            <a:off x="251859" y="5318563"/>
            <a:ext cx="7956941" cy="1142862"/>
          </a:xfrm>
          <a:prstGeom prst="rect">
            <a:avLst/>
          </a:prstGeom>
        </p:spPr>
      </p:pic>
      <p:sp>
        <p:nvSpPr>
          <p:cNvPr id="7" name="TextBox 6">
            <a:extLst>
              <a:ext uri="{FF2B5EF4-FFF2-40B4-BE49-F238E27FC236}">
                <a16:creationId xmlns:a16="http://schemas.microsoft.com/office/drawing/2014/main" id="{C8C42D2B-DB16-4636-918B-E4293E6A48E5}"/>
              </a:ext>
            </a:extLst>
          </p:cNvPr>
          <p:cNvSpPr txBox="1"/>
          <p:nvPr/>
        </p:nvSpPr>
        <p:spPr>
          <a:xfrm>
            <a:off x="8395364" y="2228984"/>
            <a:ext cx="3541600" cy="1200016"/>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After performing </a:t>
            </a:r>
            <a:r>
              <a:rPr lang="en-IN" sz="1799" dirty="0" err="1">
                <a:solidFill>
                  <a:schemeClr val="bg1"/>
                </a:solidFill>
              </a:rPr>
              <a:t>RandomizedSearchCV</a:t>
            </a:r>
            <a:r>
              <a:rPr lang="en-IN" sz="1799" dirty="0">
                <a:solidFill>
                  <a:schemeClr val="bg1"/>
                </a:solidFill>
              </a:rPr>
              <a:t> method accuracy:</a:t>
            </a:r>
          </a:p>
          <a:p>
            <a:endParaRPr lang="en-IN" sz="1799" dirty="0"/>
          </a:p>
        </p:txBody>
      </p:sp>
    </p:spTree>
    <p:extLst>
      <p:ext uri="{BB962C8B-B14F-4D97-AF65-F5344CB8AC3E}">
        <p14:creationId xmlns:p14="http://schemas.microsoft.com/office/powerpoint/2010/main" val="123206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42</a:t>
            </a:fld>
            <a:endParaRPr lang="ru-RU" dirty="0"/>
          </a:p>
        </p:txBody>
      </p:sp>
      <p:pic>
        <p:nvPicPr>
          <p:cNvPr id="4" name="Picture 3">
            <a:extLst>
              <a:ext uri="{FF2B5EF4-FFF2-40B4-BE49-F238E27FC236}">
                <a16:creationId xmlns:a16="http://schemas.microsoft.com/office/drawing/2014/main" id="{9D2B6D07-3729-44DD-91D0-5794717DFD71}"/>
              </a:ext>
            </a:extLst>
          </p:cNvPr>
          <p:cNvPicPr>
            <a:picLocks noChangeAspect="1"/>
          </p:cNvPicPr>
          <p:nvPr/>
        </p:nvPicPr>
        <p:blipFill>
          <a:blip r:embed="rId2"/>
          <a:stretch>
            <a:fillRect/>
          </a:stretch>
        </p:blipFill>
        <p:spPr>
          <a:xfrm>
            <a:off x="415782" y="952891"/>
            <a:ext cx="9771469" cy="3238109"/>
          </a:xfrm>
          <a:prstGeom prst="rect">
            <a:avLst/>
          </a:prstGeom>
        </p:spPr>
      </p:pic>
      <p:sp>
        <p:nvSpPr>
          <p:cNvPr id="5" name="TextBox 4">
            <a:extLst>
              <a:ext uri="{FF2B5EF4-FFF2-40B4-BE49-F238E27FC236}">
                <a16:creationId xmlns:a16="http://schemas.microsoft.com/office/drawing/2014/main" id="{7C3B27E7-F90A-4DC6-BE52-228ADC97460F}"/>
              </a:ext>
            </a:extLst>
          </p:cNvPr>
          <p:cNvSpPr txBox="1"/>
          <p:nvPr/>
        </p:nvSpPr>
        <p:spPr>
          <a:xfrm>
            <a:off x="475737" y="4563310"/>
            <a:ext cx="9719966" cy="923090"/>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Selecting </a:t>
            </a:r>
            <a:r>
              <a:rPr lang="en-IN" sz="1799" dirty="0" err="1">
                <a:solidFill>
                  <a:schemeClr val="bg1"/>
                </a:solidFill>
              </a:rPr>
              <a:t>KNeighborsRegressor</a:t>
            </a:r>
            <a:r>
              <a:rPr lang="en-IN" sz="1799" dirty="0">
                <a:solidFill>
                  <a:schemeClr val="bg1"/>
                </a:solidFill>
              </a:rPr>
              <a:t> as final model for saving, as it was having good accuracy with model as well.</a:t>
            </a:r>
          </a:p>
          <a:p>
            <a:endParaRPr lang="en-IN" sz="1799" dirty="0"/>
          </a:p>
        </p:txBody>
      </p:sp>
    </p:spTree>
    <p:extLst>
      <p:ext uri="{BB962C8B-B14F-4D97-AF65-F5344CB8AC3E}">
        <p14:creationId xmlns:p14="http://schemas.microsoft.com/office/powerpoint/2010/main" val="864258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43</a:t>
            </a:fld>
            <a:endParaRPr lang="ru-RU" dirty="0"/>
          </a:p>
        </p:txBody>
      </p:sp>
      <p:sp>
        <p:nvSpPr>
          <p:cNvPr id="3" name="TextBox 2">
            <a:extLst>
              <a:ext uri="{FF2B5EF4-FFF2-40B4-BE49-F238E27FC236}">
                <a16:creationId xmlns:a16="http://schemas.microsoft.com/office/drawing/2014/main" id="{C145D5BD-09D7-43E6-99A0-F1CA8DB6F5A4}"/>
              </a:ext>
            </a:extLst>
          </p:cNvPr>
          <p:cNvSpPr txBox="1"/>
          <p:nvPr/>
        </p:nvSpPr>
        <p:spPr>
          <a:xfrm>
            <a:off x="15235" y="243426"/>
            <a:ext cx="11990135" cy="800011"/>
          </a:xfrm>
          <a:prstGeom prst="rect">
            <a:avLst/>
          </a:prstGeom>
          <a:noFill/>
        </p:spPr>
        <p:txBody>
          <a:bodyPr wrap="square" rtlCol="0">
            <a:spAutoFit/>
          </a:bodyPr>
          <a:lstStyle/>
          <a:p>
            <a:r>
              <a:rPr lang="en-US" sz="2799" b="1" dirty="0">
                <a:solidFill>
                  <a:schemeClr val="tx2"/>
                </a:solidFill>
                <a:latin typeface="Algerian" panose="04020705040A02060702" pitchFamily="82" charset="0"/>
              </a:rPr>
              <a:t>Savings The Best Model:</a:t>
            </a:r>
          </a:p>
          <a:p>
            <a:endParaRPr lang="en-IN" sz="1799" b="1" dirty="0">
              <a:latin typeface="Algerian" panose="04020705040A02060702" pitchFamily="82" charset="0"/>
            </a:endParaRPr>
          </a:p>
        </p:txBody>
      </p:sp>
      <p:pic>
        <p:nvPicPr>
          <p:cNvPr id="5" name="Picture 4">
            <a:extLst>
              <a:ext uri="{FF2B5EF4-FFF2-40B4-BE49-F238E27FC236}">
                <a16:creationId xmlns:a16="http://schemas.microsoft.com/office/drawing/2014/main" id="{2C91CC08-4886-43CB-B884-4A3E2DB0082B}"/>
              </a:ext>
            </a:extLst>
          </p:cNvPr>
          <p:cNvPicPr>
            <a:picLocks noChangeAspect="1"/>
          </p:cNvPicPr>
          <p:nvPr/>
        </p:nvPicPr>
        <p:blipFill>
          <a:blip r:embed="rId2"/>
          <a:stretch>
            <a:fillRect/>
          </a:stretch>
        </p:blipFill>
        <p:spPr>
          <a:xfrm>
            <a:off x="192782" y="1131130"/>
            <a:ext cx="9723849" cy="5085735"/>
          </a:xfrm>
          <a:prstGeom prst="rect">
            <a:avLst/>
          </a:prstGeom>
        </p:spPr>
      </p:pic>
    </p:spTree>
    <p:extLst>
      <p:ext uri="{BB962C8B-B14F-4D97-AF65-F5344CB8AC3E}">
        <p14:creationId xmlns:p14="http://schemas.microsoft.com/office/powerpoint/2010/main" val="961365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44</a:t>
            </a:fld>
            <a:endParaRPr lang="ru-RU" dirty="0"/>
          </a:p>
        </p:txBody>
      </p:sp>
      <p:sp>
        <p:nvSpPr>
          <p:cNvPr id="3" name="TextBox 2">
            <a:extLst>
              <a:ext uri="{FF2B5EF4-FFF2-40B4-BE49-F238E27FC236}">
                <a16:creationId xmlns:a16="http://schemas.microsoft.com/office/drawing/2014/main" id="{372342D5-6FEE-41B5-B6D8-79131FE47589}"/>
              </a:ext>
            </a:extLst>
          </p:cNvPr>
          <p:cNvSpPr txBox="1"/>
          <p:nvPr/>
        </p:nvSpPr>
        <p:spPr>
          <a:xfrm>
            <a:off x="93281" y="271411"/>
            <a:ext cx="11949401" cy="5013272"/>
          </a:xfrm>
          <a:prstGeom prst="rect">
            <a:avLst/>
          </a:prstGeom>
          <a:noFill/>
        </p:spPr>
        <p:txBody>
          <a:bodyPr wrap="square" rtlCol="0">
            <a:spAutoFit/>
          </a:bodyPr>
          <a:lstStyle/>
          <a:p>
            <a:r>
              <a:rPr lang="en-US" sz="3199" dirty="0">
                <a:solidFill>
                  <a:schemeClr val="tx2"/>
                </a:solidFill>
                <a:latin typeface="Algerian" panose="04020705040A02060702" pitchFamily="82" charset="0"/>
              </a:rPr>
              <a:t>                                               CONCLUSION</a:t>
            </a:r>
          </a:p>
          <a:p>
            <a:pPr marL="285664" indent="-285664">
              <a:buFont typeface="Wingdings" panose="05000000000000000000" pitchFamily="2" charset="2"/>
              <a:buChar char="q"/>
            </a:pPr>
            <a:endParaRPr lang="en-IN" sz="1799" dirty="0">
              <a:solidFill>
                <a:schemeClr val="bg1"/>
              </a:solidFill>
            </a:endParaRPr>
          </a:p>
          <a:p>
            <a:pPr marL="285664" indent="-285664">
              <a:buFont typeface="Wingdings" panose="05000000000000000000" pitchFamily="2" charset="2"/>
              <a:buChar char="q"/>
            </a:pPr>
            <a:r>
              <a:rPr lang="en-IN" sz="1799" dirty="0">
                <a:solidFill>
                  <a:schemeClr val="bg1"/>
                </a:solidFill>
              </a:rPr>
              <a:t>In the Car Price Prediction, I have extracted Brand, model, variant, manufacturing year, driven </a:t>
            </a:r>
            <a:r>
              <a:rPr lang="en-IN" sz="1799" dirty="0" err="1">
                <a:solidFill>
                  <a:schemeClr val="bg1"/>
                </a:solidFill>
              </a:rPr>
              <a:t>kilometers</a:t>
            </a:r>
            <a:r>
              <a:rPr lang="en-IN" sz="1799" dirty="0">
                <a:solidFill>
                  <a:schemeClr val="bg1"/>
                </a:solidFill>
              </a:rPr>
              <a:t>, fuel, number of owners, location and at last target variable Price of the car from different websites then saved the extracted csv file into one excel sheet. Our dataset mainly consists of 10 columns and 4810 rows. We have one column named Unnamed: 0 however that is not required for further analysis. </a:t>
            </a:r>
          </a:p>
          <a:p>
            <a:r>
              <a:rPr lang="en-IN" sz="1799" dirty="0">
                <a:solidFill>
                  <a:schemeClr val="bg1"/>
                </a:solidFill>
              </a:rPr>
              <a:t> </a:t>
            </a:r>
          </a:p>
          <a:p>
            <a:pPr marL="285664" indent="-285664">
              <a:buFont typeface="Wingdings" panose="05000000000000000000" pitchFamily="2" charset="2"/>
              <a:buChar char="q"/>
            </a:pPr>
            <a:r>
              <a:rPr lang="en-IN" sz="1799" dirty="0">
                <a:solidFill>
                  <a:schemeClr val="bg1"/>
                </a:solidFill>
              </a:rPr>
              <a:t>Then I did some </a:t>
            </a:r>
            <a:r>
              <a:rPr lang="en-IN" sz="1799" dirty="0" err="1">
                <a:solidFill>
                  <a:schemeClr val="bg1"/>
                </a:solidFill>
              </a:rPr>
              <a:t>preprocessing</a:t>
            </a:r>
            <a:r>
              <a:rPr lang="en-IN" sz="1799" dirty="0">
                <a:solidFill>
                  <a:schemeClr val="bg1"/>
                </a:solidFill>
              </a:rPr>
              <a:t> like dropping replacing ‘-‘ with NA , Converted price column into numeric, removed </a:t>
            </a:r>
            <a:r>
              <a:rPr lang="en-IN" sz="1799" dirty="0" err="1">
                <a:solidFill>
                  <a:schemeClr val="bg1"/>
                </a:solidFill>
              </a:rPr>
              <a:t>alphabetes</a:t>
            </a:r>
            <a:r>
              <a:rPr lang="en-IN" sz="1799" dirty="0">
                <a:solidFill>
                  <a:schemeClr val="bg1"/>
                </a:solidFill>
              </a:rPr>
              <a:t> from </a:t>
            </a:r>
            <a:r>
              <a:rPr lang="en-IN" sz="1799" dirty="0" err="1">
                <a:solidFill>
                  <a:schemeClr val="bg1"/>
                </a:solidFill>
              </a:rPr>
              <a:t>Driven_km</a:t>
            </a:r>
            <a:r>
              <a:rPr lang="en-IN" sz="1799" dirty="0">
                <a:solidFill>
                  <a:schemeClr val="bg1"/>
                </a:solidFill>
              </a:rPr>
              <a:t> and </a:t>
            </a:r>
            <a:r>
              <a:rPr lang="en-IN" sz="1799" dirty="0" err="1">
                <a:solidFill>
                  <a:schemeClr val="bg1"/>
                </a:solidFill>
              </a:rPr>
              <a:t>Man_year</a:t>
            </a:r>
            <a:r>
              <a:rPr lang="en-IN" sz="1799" dirty="0">
                <a:solidFill>
                  <a:schemeClr val="bg1"/>
                </a:solidFill>
              </a:rPr>
              <a:t> and then removed duplication of values. Then I have performed some visualization. After encoding object type variables, we have check for correlation.</a:t>
            </a:r>
          </a:p>
          <a:p>
            <a:r>
              <a:rPr lang="en-IN" sz="1799" dirty="0">
                <a:solidFill>
                  <a:schemeClr val="bg1"/>
                </a:solidFill>
              </a:rPr>
              <a:t> </a:t>
            </a:r>
          </a:p>
          <a:p>
            <a:pPr marL="285664" indent="-285664">
              <a:buFont typeface="Wingdings" panose="05000000000000000000" pitchFamily="2" charset="2"/>
              <a:buChar char="q"/>
            </a:pPr>
            <a:r>
              <a:rPr lang="en-IN" sz="1799" dirty="0">
                <a:solidFill>
                  <a:schemeClr val="bg1"/>
                </a:solidFill>
              </a:rPr>
              <a:t>Trying finding out best random </a:t>
            </a:r>
            <a:r>
              <a:rPr lang="en-IN" sz="1799" dirty="0" err="1">
                <a:solidFill>
                  <a:schemeClr val="bg1"/>
                </a:solidFill>
              </a:rPr>
              <a:t>random</a:t>
            </a:r>
            <a:r>
              <a:rPr lang="en-IN" sz="1799" dirty="0">
                <a:solidFill>
                  <a:schemeClr val="bg1"/>
                </a:solidFill>
              </a:rPr>
              <a:t> state and then used same for model building. Used 6 methods for model building then with the help of </a:t>
            </a:r>
            <a:r>
              <a:rPr lang="en-IN" sz="1799" dirty="0" err="1">
                <a:solidFill>
                  <a:schemeClr val="bg1"/>
                </a:solidFill>
              </a:rPr>
              <a:t>RandomizedSearchCV</a:t>
            </a:r>
            <a:r>
              <a:rPr lang="en-IN" sz="1799" dirty="0">
                <a:solidFill>
                  <a:schemeClr val="bg1"/>
                </a:solidFill>
              </a:rPr>
              <a:t> I have tried to improve accuracy. Finally, I decided to go ahead with the </a:t>
            </a:r>
            <a:r>
              <a:rPr lang="en-IN" sz="1799" dirty="0" err="1">
                <a:solidFill>
                  <a:schemeClr val="bg1"/>
                </a:solidFill>
              </a:rPr>
              <a:t>KNeighborsRegressor</a:t>
            </a:r>
            <a:r>
              <a:rPr lang="en-IN" sz="1799" dirty="0">
                <a:solidFill>
                  <a:schemeClr val="bg1"/>
                </a:solidFill>
              </a:rPr>
              <a:t> and saved the model.</a:t>
            </a:r>
          </a:p>
          <a:p>
            <a:endParaRPr lang="en-IN" sz="1799" dirty="0">
              <a:solidFill>
                <a:schemeClr val="tx2"/>
              </a:solidFill>
              <a:latin typeface="Algerian" panose="04020705040A02060702" pitchFamily="82" charset="0"/>
            </a:endParaRPr>
          </a:p>
        </p:txBody>
      </p:sp>
    </p:spTree>
    <p:extLst>
      <p:ext uri="{BB962C8B-B14F-4D97-AF65-F5344CB8AC3E}">
        <p14:creationId xmlns:p14="http://schemas.microsoft.com/office/powerpoint/2010/main" val="1497873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4116FB0-BC43-46E2-B0C1-D66193042DD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79562" y="1181100"/>
            <a:ext cx="9029700" cy="4495800"/>
          </a:xfrm>
          <a:prstGeom prst="rect">
            <a:avLst/>
          </a:prstGeom>
        </p:spPr>
      </p:pic>
      <p:pic>
        <p:nvPicPr>
          <p:cNvPr id="3" name="Picture 2">
            <a:extLst>
              <a:ext uri="{FF2B5EF4-FFF2-40B4-BE49-F238E27FC236}">
                <a16:creationId xmlns:a16="http://schemas.microsoft.com/office/drawing/2014/main" id="{E95A797E-1817-40D9-B017-5C3131ABE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
        <p:nvSpPr>
          <p:cNvPr id="2" name="Slide Number Placeholder 1">
            <a:extLst>
              <a:ext uri="{FF2B5EF4-FFF2-40B4-BE49-F238E27FC236}">
                <a16:creationId xmlns:a16="http://schemas.microsoft.com/office/drawing/2014/main" id="{2C5C58F9-45A7-4714-A47D-FD3C0D354AC9}"/>
              </a:ext>
            </a:extLst>
          </p:cNvPr>
          <p:cNvSpPr>
            <a:spLocks noGrp="1"/>
          </p:cNvSpPr>
          <p:nvPr>
            <p:ph type="sldNum" sz="quarter" idx="12"/>
          </p:nvPr>
        </p:nvSpPr>
        <p:spPr/>
        <p:txBody>
          <a:bodyPr/>
          <a:lstStyle/>
          <a:p>
            <a:fld id="{DF28FB93-0A08-4E7D-8E63-9EFA29F1E093}" type="slidenum">
              <a:rPr lang="en-US" smtClean="0"/>
              <a:pPr/>
              <a:t>45</a:t>
            </a:fld>
            <a:endParaRPr lang="en-US"/>
          </a:p>
        </p:txBody>
      </p:sp>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a:xfrm>
            <a:off x="10647489" y="5992828"/>
            <a:ext cx="549299" cy="365030"/>
          </a:xfrm>
        </p:spPr>
        <p:txBody>
          <a:bodyPr/>
          <a:lstStyle/>
          <a:p>
            <a:fld id="{D495E168-DA5E-4888-8D8A-92B118324C14}" type="slidenum">
              <a:rPr lang="ru-RU" smtClean="0"/>
              <a:pPr/>
              <a:t>5</a:t>
            </a:fld>
            <a:endParaRPr lang="ru-RU" dirty="0"/>
          </a:p>
        </p:txBody>
      </p:sp>
      <p:sp>
        <p:nvSpPr>
          <p:cNvPr id="9" name="TextBox 8">
            <a:extLst>
              <a:ext uri="{FF2B5EF4-FFF2-40B4-BE49-F238E27FC236}">
                <a16:creationId xmlns:a16="http://schemas.microsoft.com/office/drawing/2014/main" id="{016F8F55-AAFE-47ED-BF57-7E0D6935AF5E}"/>
              </a:ext>
            </a:extLst>
          </p:cNvPr>
          <p:cNvSpPr txBox="1"/>
          <p:nvPr/>
        </p:nvSpPr>
        <p:spPr>
          <a:xfrm>
            <a:off x="656777" y="280024"/>
            <a:ext cx="11626718" cy="1692330"/>
          </a:xfrm>
          <a:prstGeom prst="rect">
            <a:avLst/>
          </a:prstGeom>
          <a:noFill/>
        </p:spPr>
        <p:txBody>
          <a:bodyPr wrap="square" rtlCol="0">
            <a:spAutoFit/>
          </a:bodyPr>
          <a:lstStyle/>
          <a:p>
            <a:r>
              <a:rPr lang="en-IN" sz="1799" b="1" i="1" dirty="0"/>
              <a:t> </a:t>
            </a:r>
            <a:r>
              <a:rPr lang="en-IN" sz="1999" b="1" i="1" dirty="0">
                <a:solidFill>
                  <a:srgbClr val="FFFF00"/>
                </a:solidFill>
              </a:rPr>
              <a:t>Analytical Problem Framing</a:t>
            </a:r>
          </a:p>
          <a:p>
            <a:endParaRPr lang="en-IN" sz="1600" dirty="0">
              <a:solidFill>
                <a:schemeClr val="bg1">
                  <a:lumMod val="95000"/>
                </a:schemeClr>
              </a:solidFill>
              <a:latin typeface="Arial" panose="020B0604020202020204" pitchFamily="34" charset="0"/>
              <a:cs typeface="Arial" panose="020B0604020202020204" pitchFamily="34" charset="0"/>
            </a:endParaRPr>
          </a:p>
          <a:p>
            <a:r>
              <a:rPr lang="en-IN" sz="1600" dirty="0">
                <a:solidFill>
                  <a:schemeClr val="bg1">
                    <a:lumMod val="95000"/>
                  </a:schemeClr>
                </a:solidFill>
                <a:latin typeface="Arial" panose="020B0604020202020204" pitchFamily="34" charset="0"/>
                <a:cs typeface="Arial" panose="020B0604020202020204" pitchFamily="34" charset="0"/>
              </a:rPr>
              <a:t>	With the help of Selenium I have scrapped data from different websites like </a:t>
            </a:r>
            <a:r>
              <a:rPr lang="en-IN" sz="1600" dirty="0" err="1">
                <a:solidFill>
                  <a:schemeClr val="bg1">
                    <a:lumMod val="95000"/>
                  </a:schemeClr>
                </a:solidFill>
                <a:latin typeface="Arial" panose="020B0604020202020204" pitchFamily="34" charset="0"/>
                <a:cs typeface="Arial" panose="020B0604020202020204" pitchFamily="34" charset="0"/>
              </a:rPr>
              <a:t>cartrade</a:t>
            </a:r>
            <a:r>
              <a:rPr lang="en-IN" sz="1600" dirty="0">
                <a:solidFill>
                  <a:schemeClr val="bg1">
                    <a:lumMod val="95000"/>
                  </a:schemeClr>
                </a:solidFill>
                <a:latin typeface="Arial" panose="020B0604020202020204" pitchFamily="34" charset="0"/>
                <a:cs typeface="Arial" panose="020B0604020202020204" pitchFamily="34" charset="0"/>
              </a:rPr>
              <a:t>, </a:t>
            </a:r>
            <a:r>
              <a:rPr lang="en-IN" sz="1600" dirty="0" err="1">
                <a:solidFill>
                  <a:schemeClr val="bg1">
                    <a:lumMod val="95000"/>
                  </a:schemeClr>
                </a:solidFill>
                <a:latin typeface="Arial" panose="020B0604020202020204" pitchFamily="34" charset="0"/>
                <a:cs typeface="Arial" panose="020B0604020202020204" pitchFamily="34" charset="0"/>
              </a:rPr>
              <a:t>Olx</a:t>
            </a:r>
            <a:r>
              <a:rPr lang="en-IN" sz="1600" dirty="0">
                <a:solidFill>
                  <a:schemeClr val="bg1">
                    <a:lumMod val="95000"/>
                  </a:schemeClr>
                </a:solidFill>
                <a:latin typeface="Arial" panose="020B0604020202020204" pitchFamily="34" charset="0"/>
                <a:cs typeface="Arial" panose="020B0604020202020204" pitchFamily="34" charset="0"/>
              </a:rPr>
              <a:t> and </a:t>
            </a:r>
            <a:r>
              <a:rPr lang="en-IN" sz="1600" dirty="0" err="1">
                <a:solidFill>
                  <a:schemeClr val="bg1">
                    <a:lumMod val="95000"/>
                  </a:schemeClr>
                </a:solidFill>
                <a:latin typeface="Arial" panose="020B0604020202020204" pitchFamily="34" charset="0"/>
                <a:cs typeface="Arial" panose="020B0604020202020204" pitchFamily="34" charset="0"/>
              </a:rPr>
              <a:t>carwale</a:t>
            </a:r>
            <a:r>
              <a:rPr lang="en-IN" sz="1600" dirty="0">
                <a:solidFill>
                  <a:schemeClr val="bg1">
                    <a:lumMod val="95000"/>
                  </a:schemeClr>
                </a:solidFill>
                <a:latin typeface="Arial" panose="020B0604020202020204" pitchFamily="34" charset="0"/>
                <a:cs typeface="Arial" panose="020B0604020202020204" pitchFamily="34" charset="0"/>
              </a:rPr>
              <a:t> and used Pandas library to save the data in excel file and csv file. Just taking a glace on basic code for scrapping from different websites.</a:t>
            </a:r>
          </a:p>
          <a:p>
            <a:endParaRPr lang="en-US" sz="1999" b="1" i="1" dirty="0">
              <a:solidFill>
                <a:srgbClr val="FFFF00"/>
              </a:solidFill>
            </a:endParaRPr>
          </a:p>
          <a:p>
            <a:endParaRPr lang="en-US" sz="1600" dirty="0">
              <a:solidFill>
                <a:srgbClr val="FFFF00"/>
              </a:solidFill>
            </a:endParaRPr>
          </a:p>
        </p:txBody>
      </p:sp>
      <p:pic>
        <p:nvPicPr>
          <p:cNvPr id="11" name="Picture 10">
            <a:extLst>
              <a:ext uri="{FF2B5EF4-FFF2-40B4-BE49-F238E27FC236}">
                <a16:creationId xmlns:a16="http://schemas.microsoft.com/office/drawing/2014/main" id="{550D4A78-B833-4C8A-8D3D-B95DAF2ED0B1}"/>
              </a:ext>
            </a:extLst>
          </p:cNvPr>
          <p:cNvPicPr>
            <a:picLocks noChangeAspect="1"/>
          </p:cNvPicPr>
          <p:nvPr/>
        </p:nvPicPr>
        <p:blipFill>
          <a:blip r:embed="rId2"/>
          <a:stretch>
            <a:fillRect/>
          </a:stretch>
        </p:blipFill>
        <p:spPr>
          <a:xfrm>
            <a:off x="2547227" y="1845663"/>
            <a:ext cx="7373419" cy="4329679"/>
          </a:xfrm>
          <a:prstGeom prst="rect">
            <a:avLst/>
          </a:prstGeom>
        </p:spPr>
      </p:pic>
    </p:spTree>
    <p:extLst>
      <p:ext uri="{BB962C8B-B14F-4D97-AF65-F5344CB8AC3E}">
        <p14:creationId xmlns:p14="http://schemas.microsoft.com/office/powerpoint/2010/main" val="1355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6</a:t>
            </a:fld>
            <a:endParaRPr lang="ru-RU" dirty="0"/>
          </a:p>
        </p:txBody>
      </p:sp>
      <p:pic>
        <p:nvPicPr>
          <p:cNvPr id="5" name="Picture 4">
            <a:extLst>
              <a:ext uri="{FF2B5EF4-FFF2-40B4-BE49-F238E27FC236}">
                <a16:creationId xmlns:a16="http://schemas.microsoft.com/office/drawing/2014/main" id="{5310C1D8-05A1-44D6-9277-E5AA67D6DF24}"/>
              </a:ext>
            </a:extLst>
          </p:cNvPr>
          <p:cNvPicPr>
            <a:picLocks noChangeAspect="1"/>
          </p:cNvPicPr>
          <p:nvPr/>
        </p:nvPicPr>
        <p:blipFill>
          <a:blip r:embed="rId2"/>
          <a:stretch>
            <a:fillRect/>
          </a:stretch>
        </p:blipFill>
        <p:spPr>
          <a:xfrm>
            <a:off x="154284" y="165088"/>
            <a:ext cx="6280302" cy="3856342"/>
          </a:xfrm>
          <a:prstGeom prst="rect">
            <a:avLst/>
          </a:prstGeom>
        </p:spPr>
      </p:pic>
      <p:pic>
        <p:nvPicPr>
          <p:cNvPr id="7" name="Picture 6">
            <a:extLst>
              <a:ext uri="{FF2B5EF4-FFF2-40B4-BE49-F238E27FC236}">
                <a16:creationId xmlns:a16="http://schemas.microsoft.com/office/drawing/2014/main" id="{96006820-86F3-44E1-BCC5-C8E840BA52D4}"/>
              </a:ext>
            </a:extLst>
          </p:cNvPr>
          <p:cNvPicPr>
            <a:picLocks noChangeAspect="1"/>
          </p:cNvPicPr>
          <p:nvPr/>
        </p:nvPicPr>
        <p:blipFill>
          <a:blip r:embed="rId3"/>
          <a:stretch>
            <a:fillRect/>
          </a:stretch>
        </p:blipFill>
        <p:spPr>
          <a:xfrm>
            <a:off x="6660553" y="165087"/>
            <a:ext cx="5153021" cy="4820386"/>
          </a:xfrm>
          <a:prstGeom prst="rect">
            <a:avLst/>
          </a:prstGeom>
        </p:spPr>
      </p:pic>
    </p:spTree>
    <p:extLst>
      <p:ext uri="{BB962C8B-B14F-4D97-AF65-F5344CB8AC3E}">
        <p14:creationId xmlns:p14="http://schemas.microsoft.com/office/powerpoint/2010/main" val="2631101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7</a:t>
            </a:fld>
            <a:endParaRPr lang="ru-RU" dirty="0"/>
          </a:p>
        </p:txBody>
      </p:sp>
      <p:pic>
        <p:nvPicPr>
          <p:cNvPr id="4" name="Picture 3">
            <a:extLst>
              <a:ext uri="{FF2B5EF4-FFF2-40B4-BE49-F238E27FC236}">
                <a16:creationId xmlns:a16="http://schemas.microsoft.com/office/drawing/2014/main" id="{0E9C5314-7A12-4146-A081-0CB58C2A580F}"/>
              </a:ext>
            </a:extLst>
          </p:cNvPr>
          <p:cNvPicPr>
            <a:picLocks noChangeAspect="1"/>
          </p:cNvPicPr>
          <p:nvPr/>
        </p:nvPicPr>
        <p:blipFill>
          <a:blip r:embed="rId2"/>
          <a:stretch>
            <a:fillRect/>
          </a:stretch>
        </p:blipFill>
        <p:spPr>
          <a:xfrm>
            <a:off x="86334" y="98523"/>
            <a:ext cx="6232921" cy="1224126"/>
          </a:xfrm>
          <a:prstGeom prst="rect">
            <a:avLst/>
          </a:prstGeom>
        </p:spPr>
      </p:pic>
      <p:pic>
        <p:nvPicPr>
          <p:cNvPr id="6" name="Picture 5">
            <a:extLst>
              <a:ext uri="{FF2B5EF4-FFF2-40B4-BE49-F238E27FC236}">
                <a16:creationId xmlns:a16="http://schemas.microsoft.com/office/drawing/2014/main" id="{999D1440-5011-4FA4-8A29-CA54F9384AB7}"/>
              </a:ext>
            </a:extLst>
          </p:cNvPr>
          <p:cNvPicPr>
            <a:picLocks noChangeAspect="1"/>
          </p:cNvPicPr>
          <p:nvPr/>
        </p:nvPicPr>
        <p:blipFill>
          <a:blip r:embed="rId3"/>
          <a:stretch>
            <a:fillRect/>
          </a:stretch>
        </p:blipFill>
        <p:spPr>
          <a:xfrm>
            <a:off x="183962" y="1633365"/>
            <a:ext cx="4923556" cy="4913025"/>
          </a:xfrm>
          <a:prstGeom prst="rect">
            <a:avLst/>
          </a:prstGeom>
        </p:spPr>
      </p:pic>
      <p:pic>
        <p:nvPicPr>
          <p:cNvPr id="8" name="Picture 7">
            <a:extLst>
              <a:ext uri="{FF2B5EF4-FFF2-40B4-BE49-F238E27FC236}">
                <a16:creationId xmlns:a16="http://schemas.microsoft.com/office/drawing/2014/main" id="{3913B15B-8CAB-4E2A-BBF2-E615D62DA22E}"/>
              </a:ext>
            </a:extLst>
          </p:cNvPr>
          <p:cNvPicPr>
            <a:picLocks noChangeAspect="1"/>
          </p:cNvPicPr>
          <p:nvPr/>
        </p:nvPicPr>
        <p:blipFill>
          <a:blip r:embed="rId4"/>
          <a:stretch>
            <a:fillRect/>
          </a:stretch>
        </p:blipFill>
        <p:spPr>
          <a:xfrm>
            <a:off x="5598380" y="1746783"/>
            <a:ext cx="5403637" cy="4686189"/>
          </a:xfrm>
          <a:prstGeom prst="rect">
            <a:avLst/>
          </a:prstGeom>
        </p:spPr>
      </p:pic>
    </p:spTree>
    <p:extLst>
      <p:ext uri="{BB962C8B-B14F-4D97-AF65-F5344CB8AC3E}">
        <p14:creationId xmlns:p14="http://schemas.microsoft.com/office/powerpoint/2010/main" val="459124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8</a:t>
            </a:fld>
            <a:endParaRPr lang="ru-RU" dirty="0"/>
          </a:p>
        </p:txBody>
      </p:sp>
      <p:pic>
        <p:nvPicPr>
          <p:cNvPr id="4" name="Picture 3">
            <a:extLst>
              <a:ext uri="{FF2B5EF4-FFF2-40B4-BE49-F238E27FC236}">
                <a16:creationId xmlns:a16="http://schemas.microsoft.com/office/drawing/2014/main" id="{3CFF2333-435F-46E8-BB1D-4B900AA5774F}"/>
              </a:ext>
            </a:extLst>
          </p:cNvPr>
          <p:cNvPicPr>
            <a:picLocks noChangeAspect="1"/>
          </p:cNvPicPr>
          <p:nvPr/>
        </p:nvPicPr>
        <p:blipFill>
          <a:blip r:embed="rId2"/>
          <a:stretch>
            <a:fillRect/>
          </a:stretch>
        </p:blipFill>
        <p:spPr>
          <a:xfrm>
            <a:off x="124254" y="91758"/>
            <a:ext cx="5576113" cy="4613074"/>
          </a:xfrm>
          <a:prstGeom prst="rect">
            <a:avLst/>
          </a:prstGeom>
        </p:spPr>
      </p:pic>
      <p:pic>
        <p:nvPicPr>
          <p:cNvPr id="6" name="Picture 5">
            <a:extLst>
              <a:ext uri="{FF2B5EF4-FFF2-40B4-BE49-F238E27FC236}">
                <a16:creationId xmlns:a16="http://schemas.microsoft.com/office/drawing/2014/main" id="{201DC8DD-F7FA-4762-B86F-E83D3B2AC3B5}"/>
              </a:ext>
            </a:extLst>
          </p:cNvPr>
          <p:cNvPicPr>
            <a:picLocks noChangeAspect="1"/>
          </p:cNvPicPr>
          <p:nvPr/>
        </p:nvPicPr>
        <p:blipFill>
          <a:blip r:embed="rId3"/>
          <a:stretch>
            <a:fillRect/>
          </a:stretch>
        </p:blipFill>
        <p:spPr>
          <a:xfrm>
            <a:off x="5809385" y="1560726"/>
            <a:ext cx="6255185" cy="4806006"/>
          </a:xfrm>
          <a:prstGeom prst="rect">
            <a:avLst/>
          </a:prstGeom>
        </p:spPr>
      </p:pic>
    </p:spTree>
    <p:extLst>
      <p:ext uri="{BB962C8B-B14F-4D97-AF65-F5344CB8AC3E}">
        <p14:creationId xmlns:p14="http://schemas.microsoft.com/office/powerpoint/2010/main" val="3305434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9</a:t>
            </a:fld>
            <a:endParaRPr lang="ru-RU" dirty="0"/>
          </a:p>
        </p:txBody>
      </p:sp>
      <p:pic>
        <p:nvPicPr>
          <p:cNvPr id="4" name="Picture 3">
            <a:extLst>
              <a:ext uri="{FF2B5EF4-FFF2-40B4-BE49-F238E27FC236}">
                <a16:creationId xmlns:a16="http://schemas.microsoft.com/office/drawing/2014/main" id="{0E7B2739-23F4-462D-829F-5936B2CA0858}"/>
              </a:ext>
            </a:extLst>
          </p:cNvPr>
          <p:cNvPicPr>
            <a:picLocks noChangeAspect="1"/>
          </p:cNvPicPr>
          <p:nvPr/>
        </p:nvPicPr>
        <p:blipFill>
          <a:blip r:embed="rId2"/>
          <a:stretch>
            <a:fillRect/>
          </a:stretch>
        </p:blipFill>
        <p:spPr>
          <a:xfrm>
            <a:off x="6394696" y="79816"/>
            <a:ext cx="5130463" cy="6373461"/>
          </a:xfrm>
          <a:prstGeom prst="rect">
            <a:avLst/>
          </a:prstGeom>
        </p:spPr>
      </p:pic>
      <p:pic>
        <p:nvPicPr>
          <p:cNvPr id="6" name="Picture 5">
            <a:extLst>
              <a:ext uri="{FF2B5EF4-FFF2-40B4-BE49-F238E27FC236}">
                <a16:creationId xmlns:a16="http://schemas.microsoft.com/office/drawing/2014/main" id="{21D926B0-83DF-4111-A75A-9D1F3D933113}"/>
              </a:ext>
            </a:extLst>
          </p:cNvPr>
          <p:cNvPicPr>
            <a:picLocks noChangeAspect="1"/>
          </p:cNvPicPr>
          <p:nvPr/>
        </p:nvPicPr>
        <p:blipFill>
          <a:blip r:embed="rId3"/>
          <a:stretch>
            <a:fillRect/>
          </a:stretch>
        </p:blipFill>
        <p:spPr>
          <a:xfrm>
            <a:off x="346138" y="79816"/>
            <a:ext cx="5579929" cy="6373462"/>
          </a:xfrm>
          <a:prstGeom prst="rect">
            <a:avLst/>
          </a:prstGeom>
        </p:spPr>
      </p:pic>
    </p:spTree>
    <p:extLst>
      <p:ext uri="{BB962C8B-B14F-4D97-AF65-F5344CB8AC3E}">
        <p14:creationId xmlns:p14="http://schemas.microsoft.com/office/powerpoint/2010/main" val="3199002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995</TotalTime>
  <Words>1018</Words>
  <Application>Microsoft Office PowerPoint</Application>
  <PresentationFormat>Custom</PresentationFormat>
  <Paragraphs>205</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Algerian</vt:lpstr>
      <vt:lpstr>Arial</vt:lpstr>
      <vt:lpstr>Calibri</vt:lpstr>
      <vt:lpstr>Century Gothic</vt:lpstr>
      <vt:lpstr>Constantia</vt:lpstr>
      <vt:lpstr>Courier New</vt:lpstr>
      <vt:lpstr>Wingdings</vt:lpstr>
      <vt:lpstr>Wingdings 3</vt:lpstr>
      <vt:lpstr>Ion</vt:lpstr>
      <vt:lpstr>CAR PRICE PREDICTION PRESENTATION</vt:lpstr>
      <vt:lpstr>Agenda:</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Sonali Daga</dc:creator>
  <cp:lastModifiedBy>Paras Daga</cp:lastModifiedBy>
  <cp:revision>3</cp:revision>
  <dcterms:created xsi:type="dcterms:W3CDTF">2021-09-16T06:05:54Z</dcterms:created>
  <dcterms:modified xsi:type="dcterms:W3CDTF">2022-02-24T14:51:58Z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